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15"/>
  </p:notesMasterIdLst>
  <p:sldIdLst>
    <p:sldId id="256" r:id="rId2"/>
    <p:sldId id="286" r:id="rId3"/>
    <p:sldId id="287" r:id="rId4"/>
    <p:sldId id="258" r:id="rId5"/>
    <p:sldId id="259" r:id="rId6"/>
    <p:sldId id="297" r:id="rId7"/>
    <p:sldId id="298" r:id="rId8"/>
    <p:sldId id="299" r:id="rId9"/>
    <p:sldId id="319" r:id="rId10"/>
    <p:sldId id="302" r:id="rId11"/>
    <p:sldId id="303" r:id="rId12"/>
    <p:sldId id="304" r:id="rId13"/>
    <p:sldId id="305" r:id="rId14"/>
    <p:sldId id="306" r:id="rId15"/>
    <p:sldId id="316" r:id="rId16"/>
    <p:sldId id="31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21" r:id="rId25"/>
    <p:sldId id="322" r:id="rId26"/>
    <p:sldId id="323" r:id="rId27"/>
    <p:sldId id="324" r:id="rId28"/>
    <p:sldId id="288" r:id="rId29"/>
    <p:sldId id="295" r:id="rId30"/>
    <p:sldId id="293" r:id="rId31"/>
    <p:sldId id="296" r:id="rId32"/>
    <p:sldId id="294" r:id="rId33"/>
    <p:sldId id="443" r:id="rId34"/>
    <p:sldId id="377" r:id="rId35"/>
    <p:sldId id="403" r:id="rId36"/>
    <p:sldId id="402" r:id="rId37"/>
    <p:sldId id="320" r:id="rId38"/>
    <p:sldId id="442" r:id="rId39"/>
    <p:sldId id="379" r:id="rId40"/>
    <p:sldId id="444" r:id="rId41"/>
    <p:sldId id="397" r:id="rId42"/>
    <p:sldId id="399" r:id="rId43"/>
    <p:sldId id="381" r:id="rId44"/>
    <p:sldId id="382" r:id="rId45"/>
    <p:sldId id="449" r:id="rId46"/>
    <p:sldId id="406" r:id="rId47"/>
    <p:sldId id="407" r:id="rId48"/>
    <p:sldId id="388" r:id="rId49"/>
    <p:sldId id="385" r:id="rId50"/>
    <p:sldId id="387" r:id="rId51"/>
    <p:sldId id="386" r:id="rId52"/>
    <p:sldId id="409" r:id="rId53"/>
    <p:sldId id="410" r:id="rId54"/>
    <p:sldId id="420" r:id="rId55"/>
    <p:sldId id="445" r:id="rId56"/>
    <p:sldId id="446" r:id="rId57"/>
    <p:sldId id="448" r:id="rId58"/>
    <p:sldId id="447" r:id="rId59"/>
    <p:sldId id="393" r:id="rId60"/>
    <p:sldId id="325" r:id="rId61"/>
    <p:sldId id="326" r:id="rId62"/>
    <p:sldId id="334" r:id="rId63"/>
    <p:sldId id="327" r:id="rId64"/>
    <p:sldId id="328" r:id="rId65"/>
    <p:sldId id="353" r:id="rId66"/>
    <p:sldId id="364" r:id="rId67"/>
    <p:sldId id="355" r:id="rId68"/>
    <p:sldId id="365" r:id="rId69"/>
    <p:sldId id="356" r:id="rId70"/>
    <p:sldId id="357" r:id="rId71"/>
    <p:sldId id="366" r:id="rId72"/>
    <p:sldId id="362" r:id="rId73"/>
    <p:sldId id="367" r:id="rId74"/>
    <p:sldId id="358" r:id="rId75"/>
    <p:sldId id="359" r:id="rId76"/>
    <p:sldId id="368" r:id="rId77"/>
    <p:sldId id="360" r:id="rId78"/>
    <p:sldId id="361" r:id="rId79"/>
    <p:sldId id="363" r:id="rId80"/>
    <p:sldId id="419" r:id="rId81"/>
    <p:sldId id="354" r:id="rId82"/>
    <p:sldId id="329" r:id="rId83"/>
    <p:sldId id="330" r:id="rId84"/>
    <p:sldId id="351" r:id="rId85"/>
    <p:sldId id="332" r:id="rId86"/>
    <p:sldId id="352" r:id="rId87"/>
    <p:sldId id="333" r:id="rId88"/>
    <p:sldId id="441" r:id="rId89"/>
    <p:sldId id="335" r:id="rId90"/>
    <p:sldId id="370" r:id="rId91"/>
    <p:sldId id="413" r:id="rId92"/>
    <p:sldId id="390" r:id="rId93"/>
    <p:sldId id="392" r:id="rId94"/>
    <p:sldId id="414" r:id="rId95"/>
    <p:sldId id="337" r:id="rId96"/>
    <p:sldId id="369" r:id="rId97"/>
    <p:sldId id="412" r:id="rId98"/>
    <p:sldId id="416" r:id="rId99"/>
    <p:sldId id="417" r:id="rId100"/>
    <p:sldId id="415" r:id="rId101"/>
    <p:sldId id="429" r:id="rId102"/>
    <p:sldId id="430" r:id="rId103"/>
    <p:sldId id="431" r:id="rId104"/>
    <p:sldId id="432" r:id="rId105"/>
    <p:sldId id="433" r:id="rId106"/>
    <p:sldId id="434" r:id="rId107"/>
    <p:sldId id="435" r:id="rId108"/>
    <p:sldId id="436" r:id="rId109"/>
    <p:sldId id="437" r:id="rId110"/>
    <p:sldId id="438" r:id="rId111"/>
    <p:sldId id="439" r:id="rId112"/>
    <p:sldId id="440" r:id="rId113"/>
    <p:sldId id="450" r:id="rId1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risyu" initials="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E20000"/>
    <a:srgbClr val="8A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6447" autoAdjust="0"/>
  </p:normalViewPr>
  <p:slideViewPr>
    <p:cSldViewPr snapToObjects="1">
      <p:cViewPr>
        <p:scale>
          <a:sx n="66" d="100"/>
          <a:sy n="66" d="100"/>
        </p:scale>
        <p:origin x="-1452" y="-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20"/>
    </p:cViewPr>
  </p:sorterViewPr>
  <p:notesViewPr>
    <p:cSldViewPr snapToObjects="1">
      <p:cViewPr varScale="1">
        <p:scale>
          <a:sx n="56" d="100"/>
          <a:sy n="56" d="100"/>
        </p:scale>
        <p:origin x="-2754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262D0-243B-46E3-994A-EDE4EA61B46A}" type="datetimeFigureOut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958AF-8371-4DC5-9F20-92E49ACAB7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958AF-8371-4DC5-9F20-92E49ACAB7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7F98-0A69-483E-AC50-05BF7642A8C3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C5C58-C5AF-4497-A015-B9867E3E35A8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64AB-C6C2-4A75-928E-439E03A4AF92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5A8F-9290-4A26-87AC-F27F153BB18B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B17C-5296-488C-AC14-F3D47CDBD94D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D5DFC-E2D9-496D-8CD0-E2E026ACB495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9672-EF2D-4B3D-8746-F2986E7BDAAC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BA09-C072-44CB-AA76-9C34C3BCF10E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DDF04-5BB1-400E-BC00-2B702CAE99EA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2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86B1E-80D3-4F62-95D1-7D6F661FB162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398B-6552-43F7-B622-7857E276ECDA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7BD7-1C32-4051-A982-1BD9953FC7B9}" type="datetime1">
              <a:rPr lang="ko-KR" altLang="en-US" smtClean="0"/>
              <a:pPr/>
              <a:t>2014-10-10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68CB8-40FB-4931-8C96-675558875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4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4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2.png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9.png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0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6000" b="1" dirty="0" smtClean="0"/>
              <a:t>장 기 게 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	</a:t>
            </a:r>
            <a:br>
              <a:rPr lang="en-US" altLang="ko-KR" dirty="0" smtClean="0"/>
            </a:br>
            <a:r>
              <a:rPr lang="en-US" altLang="ko-KR" dirty="0" smtClean="0"/>
              <a:t>              </a:t>
            </a:r>
            <a:r>
              <a:rPr lang="ko-KR" altLang="en-US" dirty="0" smtClean="0"/>
              <a:t>팀명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덮쳐보니 </a:t>
            </a:r>
            <a:r>
              <a:rPr lang="en-US" altLang="ko-KR" dirty="0" smtClean="0"/>
              <a:t>JAVA</a:t>
            </a:r>
            <a:br>
              <a:rPr lang="en-US" altLang="ko-KR" dirty="0" smtClean="0"/>
            </a:br>
            <a:r>
              <a:rPr lang="en-US" altLang="ko-KR" dirty="0" smtClean="0"/>
              <a:t>	   	 </a:t>
            </a:r>
            <a:r>
              <a:rPr lang="ko-KR" altLang="en-US" dirty="0" smtClean="0"/>
              <a:t>팀원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최태산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팀장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	     	  </a:t>
            </a:r>
            <a:r>
              <a:rPr lang="ko-KR" altLang="en-US" dirty="0" smtClean="0"/>
              <a:t>김혜영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	     	  </a:t>
            </a:r>
            <a:r>
              <a:rPr lang="ko-KR" altLang="en-US" dirty="0" smtClean="0"/>
              <a:t>이승수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</a:t>
            </a:r>
            <a:r>
              <a:rPr lang="ko-KR" altLang="en-US" dirty="0" smtClean="0"/>
              <a:t>김현회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/>
              <a:t>1-3.</a:t>
            </a:r>
            <a:r>
              <a:rPr lang="ko-KR" altLang="en-US" sz="4000" b="1" dirty="0" smtClean="0"/>
              <a:t> 요구사항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로그인 화면</a:t>
            </a:r>
            <a:endParaRPr lang="ko-KR" altLang="en-US" sz="4000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80728"/>
          <a:ext cx="8991309" cy="547260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384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4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 ID </a:t>
                      </a:r>
                      <a:r>
                        <a:rPr lang="ko-KR" altLang="en-US" sz="1500" b="1" dirty="0" smtClean="0"/>
                        <a:t>와 </a:t>
                      </a:r>
                      <a:r>
                        <a:rPr lang="en-US" altLang="ko-KR" sz="1500" b="1" dirty="0" smtClean="0"/>
                        <a:t>PW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입력</a:t>
                      </a:r>
                      <a:r>
                        <a:rPr lang="en-US" altLang="ko-KR" sz="1500" b="1" baseline="0" dirty="0" smtClean="0"/>
                        <a:t>, </a:t>
                      </a:r>
                      <a:r>
                        <a:rPr lang="ko-KR" altLang="en-US" sz="1500" b="1" baseline="0" dirty="0" smtClean="0"/>
                        <a:t>회원가입</a:t>
                      </a:r>
                      <a:r>
                        <a:rPr lang="en-US" altLang="ko-KR" sz="1500" b="1" baseline="0" dirty="0" smtClean="0"/>
                        <a:t>, </a:t>
                      </a:r>
                      <a:r>
                        <a:rPr lang="ko-KR" altLang="en-US" sz="1500" b="1" baseline="0" dirty="0" smtClean="0"/>
                        <a:t>회원탈퇴</a:t>
                      </a:r>
                      <a:r>
                        <a:rPr lang="en-US" altLang="ko-KR" sz="1500" b="1" baseline="0" dirty="0" smtClean="0"/>
                        <a:t>, ID / PW </a:t>
                      </a:r>
                      <a:r>
                        <a:rPr lang="ko-KR" altLang="en-US" sz="1500" b="1" baseline="0" dirty="0" smtClean="0"/>
                        <a:t>찾기</a:t>
                      </a:r>
                      <a:r>
                        <a:rPr lang="en-US" altLang="ko-KR" sz="1500" b="1" baseline="0" dirty="0" smtClean="0"/>
                        <a:t>, </a:t>
                      </a:r>
                      <a:r>
                        <a:rPr lang="ko-KR" altLang="en-US" sz="1500" b="1" baseline="0" dirty="0" smtClean="0"/>
                        <a:t>로그인 가능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프로그램 최초 실행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 로그인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회원가입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회원탈퇴</a:t>
                      </a:r>
                      <a:r>
                        <a:rPr lang="en-US" altLang="ko-KR" sz="1500" b="1" dirty="0" smtClean="0"/>
                        <a:t>,</a:t>
                      </a:r>
                      <a:r>
                        <a:rPr lang="ko-KR" altLang="en-US" sz="1500" b="1" dirty="0" smtClean="0"/>
                        <a:t> </a:t>
                      </a:r>
                      <a:r>
                        <a:rPr lang="en-US" altLang="ko-KR" sz="1500" b="1" dirty="0" smtClean="0"/>
                        <a:t>ID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en-US" altLang="ko-KR" sz="1500" b="1" dirty="0" smtClean="0"/>
                        <a:t>/ PW</a:t>
                      </a:r>
                      <a:r>
                        <a:rPr lang="ko-KR" altLang="en-US" sz="1500" b="1" dirty="0" smtClean="0"/>
                        <a:t>찾기</a:t>
                      </a:r>
                      <a:r>
                        <a:rPr lang="ko-KR" altLang="en-US" sz="1500" b="1" baseline="0" dirty="0" smtClean="0"/>
                        <a:t> 기능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 가입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 가입 화면으로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찾기 </a:t>
                      </a:r>
                      <a:r>
                        <a:rPr lang="ko-KR" altLang="en-US" sz="1500" b="1" dirty="0" smtClean="0"/>
                        <a:t>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찾기 화면으로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baseline="0" dirty="0" smtClean="0"/>
                        <a:t>PW </a:t>
                      </a:r>
                      <a:r>
                        <a:rPr lang="ko-KR" altLang="en-US" sz="1500" b="1" baseline="0" dirty="0" smtClean="0"/>
                        <a:t>찾기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PW </a:t>
                      </a:r>
                      <a:r>
                        <a:rPr lang="ko-KR" altLang="en-US" sz="1500" b="1" dirty="0" smtClean="0"/>
                        <a:t>찾기 화면으로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로그인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대기실로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  </a:t>
                      </a:r>
                      <a:r>
                        <a:rPr lang="ko-KR" altLang="en-US" sz="1500" b="1" baseline="0" dirty="0" smtClean="0"/>
                        <a:t>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화면 하단에 경고메세지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4-2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PW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4-3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 / PW </a:t>
                      </a:r>
                      <a:r>
                        <a:rPr lang="ko-KR" altLang="en-US" sz="1500" b="1" dirty="0" smtClean="0"/>
                        <a:t>불 일치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4107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4-4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DB</a:t>
                      </a:r>
                      <a:r>
                        <a:rPr lang="ko-KR" altLang="en-US" sz="1500" b="1" dirty="0" smtClean="0"/>
                        <a:t>에 저장된 유저정보가 없을시 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로그아웃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내 정보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3491880" y="1099376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780312" y="1052736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로그아웃</a:t>
            </a:r>
            <a:endParaRPr lang="ko-KR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675" y="1556792"/>
            <a:ext cx="748665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708368" y="3707740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간단 정보</a:t>
            </a:r>
            <a:endParaRPr lang="ko-KR" altLang="en-US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376738"/>
            <a:ext cx="66198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900683" y="1498736"/>
            <a:ext cx="7199709" cy="201622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00683" y="4376738"/>
            <a:ext cx="6762800" cy="1895475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31004" y="3752754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75888" y="3731546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err="1" smtClean="0"/>
              <a:t>게임방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0728"/>
            <a:ext cx="6369050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395536" y="1412776"/>
            <a:ext cx="3816424" cy="5328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12692" y="1412776"/>
            <a:ext cx="936104" cy="108012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12692" y="2492896"/>
            <a:ext cx="1355452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12692" y="2708920"/>
            <a:ext cx="1139428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584700" y="4797152"/>
            <a:ext cx="1643484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584700" y="5013176"/>
            <a:ext cx="563364" cy="28803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148064" y="5013176"/>
            <a:ext cx="504056" cy="28803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652120" y="5013176"/>
            <a:ext cx="576064" cy="28803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584700" y="5301208"/>
            <a:ext cx="1643484" cy="1152128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84700" y="6453336"/>
            <a:ext cx="1643484" cy="288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67544" y="1412808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31" name="타원 30"/>
          <p:cNvSpPr/>
          <p:nvPr/>
        </p:nvSpPr>
        <p:spPr>
          <a:xfrm>
            <a:off x="4211992" y="1412808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2" name="타원 31"/>
          <p:cNvSpPr/>
          <p:nvPr/>
        </p:nvSpPr>
        <p:spPr>
          <a:xfrm>
            <a:off x="4203452" y="2387012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4211992" y="2708920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34" name="타원 33"/>
          <p:cNvSpPr/>
          <p:nvPr/>
        </p:nvSpPr>
        <p:spPr>
          <a:xfrm>
            <a:off x="4428016" y="4509152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4428016" y="5207992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5004080" y="5229232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40" name="타원 39"/>
          <p:cNvSpPr/>
          <p:nvPr/>
        </p:nvSpPr>
        <p:spPr>
          <a:xfrm>
            <a:off x="5580144" y="5229232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42" name="타원 41"/>
          <p:cNvSpPr/>
          <p:nvPr/>
        </p:nvSpPr>
        <p:spPr>
          <a:xfrm>
            <a:off x="4428016" y="6165336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44" name="타원 43"/>
          <p:cNvSpPr/>
          <p:nvPr/>
        </p:nvSpPr>
        <p:spPr>
          <a:xfrm>
            <a:off x="4436492" y="659735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81376" y="6576144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660232" y="1233489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47" name="타원 46"/>
          <p:cNvSpPr/>
          <p:nvPr/>
        </p:nvSpPr>
        <p:spPr>
          <a:xfrm>
            <a:off x="6660232" y="2385617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48" name="타원 47"/>
          <p:cNvSpPr/>
          <p:nvPr/>
        </p:nvSpPr>
        <p:spPr>
          <a:xfrm>
            <a:off x="6660232" y="2940473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984224" y="1186881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장기판</a:t>
            </a:r>
            <a:endParaRPr lang="ko-KR" alt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984224" y="2339395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제한 시간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6984224" y="2915652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턴 제한 시간</a:t>
            </a:r>
            <a:endParaRPr lang="en-US" altLang="ko-KR" b="1" dirty="0" smtClean="0"/>
          </a:p>
        </p:txBody>
      </p:sp>
      <p:sp>
        <p:nvSpPr>
          <p:cNvPr id="52" name="타원 51"/>
          <p:cNvSpPr/>
          <p:nvPr/>
        </p:nvSpPr>
        <p:spPr>
          <a:xfrm>
            <a:off x="6649664" y="1798985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6969936" y="1763138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유저 닉네임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급수</a:t>
            </a:r>
            <a:endParaRPr lang="ko-KR" altLang="en-US" b="1" dirty="0"/>
          </a:p>
        </p:txBody>
      </p:sp>
      <p:sp>
        <p:nvSpPr>
          <p:cNvPr id="54" name="타원 53"/>
          <p:cNvSpPr/>
          <p:nvPr/>
        </p:nvSpPr>
        <p:spPr>
          <a:xfrm>
            <a:off x="6660264" y="4687076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975942" y="4643261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기권 버튼</a:t>
            </a:r>
            <a:endParaRPr lang="ko-KR" altLang="en-US" b="1" dirty="0"/>
          </a:p>
        </p:txBody>
      </p:sp>
      <p:sp>
        <p:nvSpPr>
          <p:cNvPr id="56" name="타원 55"/>
          <p:cNvSpPr/>
          <p:nvPr/>
        </p:nvSpPr>
        <p:spPr>
          <a:xfrm>
            <a:off x="6660264" y="352640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975942" y="3490747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준비 버튼</a:t>
            </a:r>
            <a:endParaRPr lang="ko-KR" altLang="en-US" b="1" dirty="0"/>
          </a:p>
        </p:txBody>
      </p:sp>
      <p:sp>
        <p:nvSpPr>
          <p:cNvPr id="58" name="타원 57"/>
          <p:cNvSpPr/>
          <p:nvPr/>
        </p:nvSpPr>
        <p:spPr>
          <a:xfrm>
            <a:off x="6660264" y="5274673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6975942" y="5219518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나가기 버튼</a:t>
            </a:r>
            <a:endParaRPr lang="ko-KR" altLang="en-US" b="1" dirty="0"/>
          </a:p>
        </p:txBody>
      </p:sp>
      <p:sp>
        <p:nvSpPr>
          <p:cNvPr id="60" name="타원 59"/>
          <p:cNvSpPr/>
          <p:nvPr/>
        </p:nvSpPr>
        <p:spPr>
          <a:xfrm>
            <a:off x="6660264" y="5851904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6975942" y="5795775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채팅 창</a:t>
            </a:r>
            <a:endParaRPr lang="ko-KR" altLang="en-US" b="1" dirty="0"/>
          </a:p>
        </p:txBody>
      </p:sp>
      <p:sp>
        <p:nvSpPr>
          <p:cNvPr id="62" name="타원 61"/>
          <p:cNvSpPr/>
          <p:nvPr/>
        </p:nvSpPr>
        <p:spPr>
          <a:xfrm>
            <a:off x="6660232" y="4127904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6975910" y="4067004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턴 넘기기 버튼</a:t>
            </a:r>
            <a:endParaRPr lang="ko-KR" alt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6935564" y="6372036"/>
            <a:ext cx="37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채팅 입력란</a:t>
            </a:r>
            <a:endParaRPr lang="ko-KR" altLang="en-US" b="1" dirty="0"/>
          </a:p>
        </p:txBody>
      </p:sp>
      <p:sp>
        <p:nvSpPr>
          <p:cNvPr id="68" name="타원 67"/>
          <p:cNvSpPr/>
          <p:nvPr/>
        </p:nvSpPr>
        <p:spPr>
          <a:xfrm>
            <a:off x="6675434" y="6431344"/>
            <a:ext cx="324000" cy="324000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6647532" y="6410136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err="1" smtClean="0"/>
              <a:t>게임방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전체 제한 시간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3419872" y="101676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743864" y="970546"/>
            <a:ext cx="673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제한 시간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01586"/>
            <a:ext cx="7488832" cy="502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직사각형 70"/>
          <p:cNvSpPr/>
          <p:nvPr/>
        </p:nvSpPr>
        <p:spPr>
          <a:xfrm>
            <a:off x="899592" y="1460338"/>
            <a:ext cx="7488832" cy="506500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개인 제한 시간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3419872" y="101676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743863" y="970546"/>
            <a:ext cx="441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개인 제한 시간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4"/>
            <a:ext cx="6685581" cy="487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475656" y="1412776"/>
            <a:ext cx="6685581" cy="518457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준비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시작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버튼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3456384" y="954942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780376" y="908720"/>
            <a:ext cx="287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준비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시작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버튼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525" y="1997993"/>
            <a:ext cx="53911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4525" y="3551113"/>
            <a:ext cx="53530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타원 11"/>
          <p:cNvSpPr/>
          <p:nvPr/>
        </p:nvSpPr>
        <p:spPr>
          <a:xfrm>
            <a:off x="1403648" y="1520824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727640" y="1474602"/>
            <a:ext cx="71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게스트가 준비 버튼 클릭 하지 않을 시 시작버튼 비활성화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1403648" y="3071092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727640" y="3024870"/>
            <a:ext cx="71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게스트가 준비 버튼 클릭 시 시작버튼 활성화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1331640" y="1412776"/>
            <a:ext cx="6480720" cy="137833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93540" y="2986770"/>
            <a:ext cx="6516000" cy="137833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3540" y="4653136"/>
            <a:ext cx="6653213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1225724" y="4606528"/>
            <a:ext cx="6732000" cy="2016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err="1" smtClean="0"/>
              <a:t>게임방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턴 넘기기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3456384" y="954942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780376" y="908720"/>
            <a:ext cx="287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턴 넘기기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6709" y="1556792"/>
            <a:ext cx="709625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920800" y="1472084"/>
            <a:ext cx="7269707" cy="432048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err="1" smtClean="0"/>
              <a:t>게임방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기권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3456384" y="954942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780376" y="908720"/>
            <a:ext cx="287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기권 버튼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838" y="1556792"/>
            <a:ext cx="8696325" cy="394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79512" y="1510184"/>
            <a:ext cx="8784000" cy="4032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게임 진행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포진 선택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040560" y="1088776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64552" y="1042554"/>
            <a:ext cx="287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포진 선택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700808"/>
            <a:ext cx="424847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4283968" y="1628800"/>
            <a:ext cx="4464496" cy="432048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628800"/>
            <a:ext cx="389877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1115616" y="3187576"/>
            <a:ext cx="1512168" cy="244827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7" idx="3"/>
          </p:cNvCxnSpPr>
          <p:nvPr/>
        </p:nvCxnSpPr>
        <p:spPr>
          <a:xfrm>
            <a:off x="2627784" y="4411712"/>
            <a:ext cx="165618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게임 진행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이동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040560" y="1088776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64552" y="1042554"/>
            <a:ext cx="287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장기 말 이동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628800"/>
            <a:ext cx="3898771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844824"/>
            <a:ext cx="4248472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4427984" y="1628800"/>
            <a:ext cx="4295080" cy="3672408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게임 진행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말 제거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040560" y="1088776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64552" y="1042554"/>
            <a:ext cx="287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제거 말 리스트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628800"/>
            <a:ext cx="3898771" cy="424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2987824" y="3016004"/>
            <a:ext cx="1008112" cy="129614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8258" y="1749921"/>
            <a:ext cx="348615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4758258" y="1628800"/>
            <a:ext cx="3486150" cy="280831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/>
              <a:t>1-3.</a:t>
            </a:r>
            <a:r>
              <a:rPr lang="ko-KR" altLang="en-US" sz="4000" b="1" dirty="0" smtClean="0"/>
              <a:t> 요구사항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대기실</a:t>
            </a:r>
            <a:endParaRPr lang="ko-KR" altLang="en-US" sz="4000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80728"/>
          <a:ext cx="8991309" cy="561052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384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5 - 1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로그인 후 대기 공간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로그인 성공 시 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전체 채팅 창에 접속 알림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유저리스트 갱신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en-US" altLang="ko-KR" sz="1500" b="1" dirty="0" smtClean="0"/>
                    </a:p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전체 채팅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대기실에 있는 유저와 채팅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귓속말 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지정 대상에게만 내용 전송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유저리스트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타 유저의 기본정보 확인 가능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게임 방 리스트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생성된 방 확인 가능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5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방 생성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방 생성</a:t>
                      </a:r>
                      <a:r>
                        <a:rPr lang="en-US" altLang="ko-KR" sz="1500" b="1" dirty="0" smtClean="0"/>
                        <a:t>,</a:t>
                      </a: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방 리스트 갱신 후</a:t>
                      </a:r>
                      <a:endParaRPr lang="en-US" altLang="ko-KR" sz="1500" b="1" baseline="0" dirty="0" smtClean="0"/>
                    </a:p>
                    <a:p>
                      <a:pPr algn="ctr" latinLnBrk="1"/>
                      <a:r>
                        <a:rPr lang="ko-KR" altLang="en-US" sz="1500" b="1" baseline="0" dirty="0" smtClean="0"/>
                        <a:t>방 입장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6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방 입장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대기중인 방으로 입장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7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 탈퇴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 탈퇴 확인 팝업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8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정보 수정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정보 수정 팝업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9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로그아웃 버튼 클릭</a:t>
                      </a:r>
                      <a:r>
                        <a:rPr lang="ko-KR" altLang="en-US" sz="1500" b="1" baseline="0" dirty="0" smtClean="0"/>
                        <a:t>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로그아웃</a:t>
                      </a:r>
                      <a:r>
                        <a:rPr lang="ko-KR" altLang="en-US" sz="1500" b="1" baseline="0" dirty="0" smtClean="0"/>
                        <a:t> 후</a:t>
                      </a:r>
                      <a:r>
                        <a:rPr lang="ko-KR" altLang="en-US" sz="1500" b="1" dirty="0" smtClean="0"/>
                        <a:t> 로그인 화면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게임 진행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장군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040560" y="1088776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64552" y="1042554"/>
            <a:ext cx="287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장군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628800"/>
            <a:ext cx="3898771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타원 10"/>
          <p:cNvSpPr/>
          <p:nvPr/>
        </p:nvSpPr>
        <p:spPr>
          <a:xfrm>
            <a:off x="2411760" y="2420888"/>
            <a:ext cx="288032" cy="360040"/>
          </a:xfrm>
          <a:prstGeom prst="ellipse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1" idx="6"/>
          </p:cNvCxnSpPr>
          <p:nvPr/>
        </p:nvCxnSpPr>
        <p:spPr>
          <a:xfrm>
            <a:off x="2699792" y="2600908"/>
            <a:ext cx="1872208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628800"/>
            <a:ext cx="3973488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4509517" y="1619275"/>
            <a:ext cx="4104456" cy="379095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게임 진행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멍군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040560" y="1088776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64552" y="1042554"/>
            <a:ext cx="287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멍군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619274"/>
            <a:ext cx="3898771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/>
          <p:cNvSpPr/>
          <p:nvPr/>
        </p:nvSpPr>
        <p:spPr>
          <a:xfrm>
            <a:off x="1426508" y="5756116"/>
            <a:ext cx="295652" cy="351085"/>
          </a:xfrm>
          <a:prstGeom prst="ellipse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6938" y="1619274"/>
            <a:ext cx="4166126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4427984" y="1619274"/>
            <a:ext cx="4335542" cy="4537075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5" idx="6"/>
          </p:cNvCxnSpPr>
          <p:nvPr/>
        </p:nvCxnSpPr>
        <p:spPr>
          <a:xfrm>
            <a:off x="1722160" y="5931659"/>
            <a:ext cx="270582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게임 진행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승리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패배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040560" y="1088776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64552" y="1042554"/>
            <a:ext cx="287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승리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패배 시 </a:t>
            </a:r>
            <a:r>
              <a:rPr lang="en-US" altLang="ko-KR" b="1" dirty="0" smtClean="0"/>
              <a:t>code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619273"/>
            <a:ext cx="3898771" cy="231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1" y="4283569"/>
            <a:ext cx="3898771" cy="231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179511" y="1619273"/>
            <a:ext cx="3898771" cy="2313783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9511" y="4283569"/>
            <a:ext cx="3898771" cy="2313783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1619273"/>
            <a:ext cx="4336437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499992" y="1619273"/>
            <a:ext cx="4336437" cy="127635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>
              <a:buNone/>
            </a:pPr>
            <a:r>
              <a:rPr lang="en-US" altLang="ko-KR" sz="6600" b="1" dirty="0" smtClean="0"/>
              <a:t>5. </a:t>
            </a:r>
            <a:r>
              <a:rPr lang="ko-KR" altLang="en-US" sz="6600" b="1" dirty="0" smtClean="0"/>
              <a:t>시 연 화 면</a:t>
            </a:r>
            <a:endParaRPr lang="ko-KR" altLang="en-US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대기실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전체 채팅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80728"/>
          <a:ext cx="8991309" cy="334883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384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5 - 2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대기실의 유저들과 실시간 채팅 가능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채팅 입력란에 내용 입력 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채팅 창에서 내용 확인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전체 채팅 입력 시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대기실의 유저와 실시간 채팅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내용을 기재하지 않고 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err="1" smtClean="0"/>
                        <a:t>엔터만</a:t>
                      </a:r>
                      <a:r>
                        <a:rPr lang="ko-KR" altLang="en-US" sz="1500" b="1" dirty="0" smtClean="0"/>
                        <a:t> 누를 시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메시지가 출력되지 않음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/>
              <a:t>1-3.</a:t>
            </a:r>
            <a:r>
              <a:rPr lang="ko-KR" altLang="en-US" sz="4000" b="1" dirty="0" smtClean="0"/>
              <a:t> 요구사항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대기실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귓속말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1021825"/>
          <a:ext cx="8991309" cy="377452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0405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5 - 3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77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특정대상에게만 내용 전송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77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채팅 입력란에 내용 입력 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77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채팅 창에서 내용 확인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778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044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채팅 입력란 좌측에서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대상 선택 후 내용입력 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지정 대상에게만 내용 전송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2778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4044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내용을 기재하지 않고 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err="1" smtClean="0"/>
                        <a:t>엔터만</a:t>
                      </a:r>
                      <a:r>
                        <a:rPr lang="ko-KR" altLang="en-US" sz="1500" b="1" dirty="0" smtClean="0"/>
                        <a:t> 누를 시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메시지가 출력되지 않음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7298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게임 방 내 대상에게 귓속말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대상은 귓속말 확인 불가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algn="ctr"/>
                      <a:r>
                        <a:rPr lang="ko-KR" altLang="en-US" sz="1500" b="1" dirty="0" smtClean="0"/>
                        <a:t>대기실로 이동 시 확인 가능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23472"/>
            <a:ext cx="8229600" cy="857256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대기실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정보 수정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836712"/>
          <a:ext cx="8991309" cy="56845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894609"/>
                <a:gridCol w="623416"/>
                <a:gridCol w="1518025"/>
                <a:gridCol w="3074294"/>
              </a:tblGrid>
              <a:tr h="434247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5 – 4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3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개인정보를 수정할 수 있음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3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내 정보 확인</a:t>
                      </a:r>
                      <a:r>
                        <a:rPr lang="ko-KR" altLang="en-US" sz="1400" b="1" baseline="0" dirty="0" smtClean="0"/>
                        <a:t> 창에서 정보수정 버튼 클릭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3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수정된 정보로 갱신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8949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ACTOR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SYSTEM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289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메일 인증 버튼 클릭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해당 메일로 인증번호 발송</a:t>
                      </a:r>
                      <a:endParaRPr lang="ko-KR" altLang="en-US" sz="1400" b="1" dirty="0"/>
                    </a:p>
                  </a:txBody>
                  <a:tcPr/>
                </a:tc>
              </a:tr>
              <a:tr h="289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인증번호 확인 버튼 클릭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발송된 인증번호와 비교</a:t>
                      </a:r>
                      <a:endParaRPr lang="ko-KR" altLang="en-US" sz="1400" b="1" dirty="0"/>
                    </a:p>
                  </a:txBody>
                  <a:tcPr/>
                </a:tc>
              </a:tr>
              <a:tr h="289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완료 버튼 클릭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수정된 정보로 갱신</a:t>
                      </a:r>
                      <a:endParaRPr lang="ko-KR" altLang="en-US" sz="1400" b="1" dirty="0"/>
                    </a:p>
                  </a:txBody>
                  <a:tcPr/>
                </a:tc>
              </a:tr>
              <a:tr h="289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취소 버튼 클릭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대기실로 이동</a:t>
                      </a:r>
                      <a:endParaRPr lang="ko-KR" altLang="en-US" sz="1400" b="1" dirty="0"/>
                    </a:p>
                  </a:txBody>
                  <a:tcPr/>
                </a:tc>
              </a:tr>
              <a:tr h="289498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ACTOR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SYSTEM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289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메일 미 기재 시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해당 항목 입력란 하단에 </a:t>
                      </a:r>
                      <a:endParaRPr lang="en-US" altLang="ko-KR" sz="1800" b="1" dirty="0" smtClean="0"/>
                    </a:p>
                    <a:p>
                      <a:pPr algn="ctr" latinLnBrk="1"/>
                      <a:r>
                        <a:rPr lang="ko-KR" altLang="en-US" sz="1800" b="1" dirty="0" smtClean="0"/>
                        <a:t>경고 메시지 출력</a:t>
                      </a:r>
                      <a:endParaRPr lang="ko-KR" altLang="en-US" sz="1800" b="1" dirty="0"/>
                    </a:p>
                  </a:txBody>
                  <a:tcPr anchor="ctr"/>
                </a:tc>
              </a:tr>
              <a:tr h="289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2-1</a:t>
                      </a:r>
                      <a:endParaRPr lang="ko-KR" altLang="en-US" sz="1400" b="1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인증번호</a:t>
                      </a:r>
                      <a:endParaRPr lang="ko-KR" altLang="en-US" sz="1400" b="1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 smtClean="0"/>
                        <a:t>미 기재 시</a:t>
                      </a:r>
                      <a:endParaRPr lang="ko-KR" altLang="en-US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</a:tr>
              <a:tr h="289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2-2</a:t>
                      </a:r>
                      <a:endParaRPr lang="ko-KR" altLang="en-US" sz="1400" b="1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불 일치 시 </a:t>
                      </a:r>
                      <a:endParaRPr lang="ko-KR" altLang="en-US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</a:tr>
              <a:tr h="289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3-1</a:t>
                      </a:r>
                      <a:endParaRPr lang="ko-KR" altLang="en-US" sz="14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PW</a:t>
                      </a:r>
                      <a:endParaRPr lang="ko-KR" altLang="en-US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미</a:t>
                      </a:r>
                      <a:r>
                        <a:rPr lang="ko-KR" altLang="en-US" sz="1400" b="1" baseline="0" dirty="0" smtClean="0"/>
                        <a:t> 기재 시 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</a:tr>
              <a:tr h="143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baseline="0" dirty="0" smtClean="0"/>
                        <a:t>3-2</a:t>
                      </a:r>
                      <a:endParaRPr lang="ko-KR" altLang="en-US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불 일치 시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</a:tr>
              <a:tr h="126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/>
                        <a:t>3-3</a:t>
                      </a:r>
                      <a:endParaRPr lang="ko-KR" altLang="en-US" sz="1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연락처</a:t>
                      </a:r>
                      <a:endParaRPr lang="ko-KR" altLang="en-US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미 기재 시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 anchor="ctr"/>
                </a:tc>
              </a:tr>
              <a:tr h="289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/>
                        <a:t>3-4</a:t>
                      </a:r>
                      <a:endParaRPr lang="ko-KR" altLang="en-US" sz="14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형식 불 일치 시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 anchor="ctr"/>
                </a:tc>
              </a:tr>
              <a:tr h="2894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/>
                        <a:t>3-5</a:t>
                      </a:r>
                      <a:endParaRPr lang="ko-KR" altLang="en-US" sz="14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메일 형식</a:t>
                      </a:r>
                      <a:r>
                        <a:rPr lang="ko-KR" altLang="en-US" sz="1400" b="1" baseline="0" dirty="0" smtClean="0"/>
                        <a:t> 불 일치 시 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대기실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 탈퇴</a:t>
            </a:r>
            <a:r>
              <a:rPr lang="en-US" altLang="ko-KR" b="1" dirty="0" smtClean="0"/>
              <a:t>1)</a:t>
            </a:r>
            <a:endParaRPr lang="ko-KR" altLang="en-US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80728"/>
          <a:ext cx="8991309" cy="280019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384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5 – 5 - 1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경고 메시지</a:t>
                      </a:r>
                      <a:r>
                        <a:rPr lang="ko-KR" altLang="en-US" sz="1500" b="1" baseline="0" dirty="0" smtClean="0"/>
                        <a:t>를 확인 한 후 탈퇴 여부를 확인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대기실에서 회원탈퇴 버튼 클릭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확인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 탈퇴 최종 확인 팝업 창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취소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대기실로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대기실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 탈퇴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841094"/>
          <a:ext cx="8991309" cy="571669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1182641"/>
                <a:gridCol w="1853409"/>
                <a:gridCol w="3074294"/>
              </a:tblGrid>
              <a:tr h="509495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5 – 5 - 2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39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 탈퇴 최종 확인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39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회원탈퇴 경고 팝업에서 확인 버튼 클릭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39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회원탈퇴를 신청한 유저의 정보를 </a:t>
                      </a:r>
                      <a:r>
                        <a:rPr lang="en-US" altLang="ko-KR" sz="1500" b="1" dirty="0" smtClean="0"/>
                        <a:t>DB</a:t>
                      </a:r>
                      <a:r>
                        <a:rPr lang="ko-KR" altLang="en-US" sz="1500" b="1" dirty="0" smtClean="0"/>
                        <a:t>에서 삭제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3966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39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인증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메일로 인증 번호 발송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39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인증 번호 확인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발송된 인증 번호와 비교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774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확인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탈퇴 완료 팝업 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algn="ctr"/>
                      <a:r>
                        <a:rPr lang="en-US" altLang="ko-KR" sz="1500" b="1" dirty="0" smtClean="0"/>
                        <a:t>DB</a:t>
                      </a:r>
                      <a:r>
                        <a:rPr lang="ko-KR" altLang="en-US" sz="1500" b="1" dirty="0" smtClean="0"/>
                        <a:t>에서 정보 삭제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algn="ctr"/>
                      <a:r>
                        <a:rPr lang="ko-KR" altLang="en-US" sz="1500" b="1" dirty="0" smtClean="0"/>
                        <a:t>로그인 화면으로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39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취소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대기실로 이동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3966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396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주소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주소 입력란 하단에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 경고 메시지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396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형식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3566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2-1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인증 번호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인증 번호 입력란 우측에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 경고 메시지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566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2-2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  <a:tr h="1638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입력 정보</a:t>
                      </a:r>
                      <a:r>
                        <a:rPr lang="ko-KR" altLang="en-US" sz="1500" b="1" baseline="0" dirty="0" smtClean="0"/>
                        <a:t>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불 일치 경고 메시지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/>
              <a:t>1-3.</a:t>
            </a:r>
            <a:r>
              <a:rPr lang="ko-KR" altLang="en-US" sz="4000" b="1" dirty="0" smtClean="0"/>
              <a:t> 요구사항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대기실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방 입장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80728"/>
          <a:ext cx="8991309" cy="334883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384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5</a:t>
                      </a:r>
                      <a:r>
                        <a:rPr lang="en-US" altLang="ko-KR" sz="2400" b="1" baseline="0" dirty="0" smtClean="0"/>
                        <a:t> - 6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생성된 방으로</a:t>
                      </a:r>
                      <a:r>
                        <a:rPr lang="ko-KR" altLang="en-US" sz="1500" b="1" baseline="0" dirty="0" smtClean="0"/>
                        <a:t> 입장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대기중인 방의 입장 버튼 클릭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선택한 방으로 입장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입장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선택한 방으로 입장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sz="1500" b="1" dirty="0" smtClean="0"/>
                        <a:t>유저 리스트</a:t>
                      </a:r>
                      <a:r>
                        <a:rPr lang="en-US" altLang="ko-KR" sz="1500" b="1" dirty="0" smtClean="0"/>
                        <a:t>, </a:t>
                      </a:r>
                      <a:r>
                        <a:rPr lang="ko-KR" altLang="en-US" sz="1500" b="1" dirty="0" smtClean="0"/>
                        <a:t>방 리스트 갱신</a:t>
                      </a:r>
                      <a:endParaRPr lang="ko-KR" altLang="en-US" sz="1500" b="1" dirty="0"/>
                    </a:p>
                  </a:txBody>
                  <a:tcPr/>
                </a:tc>
              </a:tr>
              <a:tr h="3769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수용 인원</a:t>
                      </a:r>
                      <a:r>
                        <a:rPr lang="en-US" altLang="ko-KR" sz="1500" b="1" dirty="0" smtClean="0"/>
                        <a:t>(2</a:t>
                      </a:r>
                      <a:r>
                        <a:rPr lang="ko-KR" altLang="en-US" sz="1500" b="1" dirty="0" smtClean="0"/>
                        <a:t>인</a:t>
                      </a:r>
                      <a:r>
                        <a:rPr lang="en-US" altLang="ko-KR" sz="1500" b="1" dirty="0" smtClean="0"/>
                        <a:t>)</a:t>
                      </a:r>
                      <a:r>
                        <a:rPr lang="ko-KR" altLang="en-US" sz="1500" b="1" dirty="0" smtClean="0"/>
                        <a:t>이 초과할 경우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입장 버튼 비 활성화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/>
              <a:t>1-3.</a:t>
            </a:r>
            <a:r>
              <a:rPr lang="ko-KR" altLang="en-US" sz="4000" b="1" dirty="0" smtClean="0"/>
              <a:t> 요구사항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게임 방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방장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80728"/>
          <a:ext cx="8991309" cy="482306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384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6 - 1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게임 시작 전까지 대기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>
                          <a:latin typeface="+mn-lt"/>
                        </a:rPr>
                        <a:t>방을 생성한 경우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게임 시작 또는 대기실로 이동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1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시작 버튼 클릭</a:t>
                      </a:r>
                      <a:endParaRPr lang="en-US" altLang="ko-KR" sz="1500" b="1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나가기 버튼 비 활성화</a:t>
                      </a:r>
                      <a:endParaRPr lang="en-US" altLang="ko-KR" sz="1500" b="1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500" b="1" baseline="0" dirty="0" smtClean="0">
                          <a:latin typeface="+mn-lt"/>
                        </a:rPr>
                        <a:t>기권</a:t>
                      </a:r>
                      <a:r>
                        <a:rPr lang="en-US" altLang="ko-KR" sz="1500" b="1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턴 넘기기 버튼 활성화</a:t>
                      </a:r>
                      <a:endParaRPr lang="en-US" altLang="ko-KR" sz="1500" b="1" dirty="0" smtClean="0">
                        <a:latin typeface="+mn-lt"/>
                      </a:endParaRPr>
                    </a:p>
                  </a:txBody>
                  <a:tcPr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2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나가기 버튼 클릭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방 삭제 후 대기실로 이동</a:t>
                      </a:r>
                      <a:endParaRPr lang="en-US" altLang="ko-KR" sz="1500" b="1" dirty="0" smtClean="0">
                        <a:latin typeface="+mn-lt"/>
                      </a:endParaRPr>
                    </a:p>
                  </a:txBody>
                  <a:tcPr/>
                </a:tc>
              </a:tr>
              <a:tr h="37694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1-1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대전상대가 없을 시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시작</a:t>
                      </a:r>
                      <a:r>
                        <a:rPr lang="en-US" altLang="ko-KR" sz="1500" b="1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버튼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 비 활성화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1-2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상대방이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준비 버튼을 </a:t>
                      </a:r>
                      <a:endParaRPr lang="en-US" altLang="ko-KR" sz="1500" b="1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누르지 않았을 시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latin typeface="+mn-lt"/>
                        </a:rPr>
                        <a:t>대기</a:t>
                      </a:r>
                    </a:p>
                  </a:txBody>
                  <a:tcPr anchor="ctr"/>
                </a:tc>
              </a:tr>
              <a:tr h="4107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2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방에 게스트가 있을 경우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latin typeface="+mn-lt"/>
                        </a:rPr>
                        <a:t>게스트에게 방장 인수 후</a:t>
                      </a:r>
                      <a:endParaRPr lang="en-US" altLang="ko-KR" sz="1500" b="1" dirty="0" smtClean="0"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latin typeface="+mn-lt"/>
                        </a:rPr>
                        <a:t>대기실로 이동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/>
              <a:t>1-3.</a:t>
            </a:r>
            <a:r>
              <a:rPr lang="ko-KR" altLang="en-US" sz="4000" b="1" dirty="0" smtClean="0"/>
              <a:t> 요구사항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게임 방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게스트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80728"/>
          <a:ext cx="8991309" cy="320048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384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6</a:t>
                      </a:r>
                      <a:r>
                        <a:rPr lang="en-US" altLang="ko-KR" sz="2400" b="1" baseline="0" dirty="0" smtClean="0"/>
                        <a:t>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게임 시작 전까지 대기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방에 입장한 경우 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게임 시작 또는 대기실로 이동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1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준비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 버튼 클릭</a:t>
                      </a:r>
                      <a:endParaRPr lang="en-US" altLang="ko-KR" sz="1500" b="1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>
                          <a:latin typeface="+mn-lt"/>
                        </a:rPr>
                        <a:t>나가기 버튼 비 활성화</a:t>
                      </a:r>
                      <a:endParaRPr lang="en-US" altLang="ko-KR" sz="1500" b="1" baseline="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500" b="1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기권</a:t>
                      </a:r>
                      <a:r>
                        <a:rPr lang="en-US" altLang="ko-KR" sz="1500" b="1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턴 넘기기 버튼 활성화</a:t>
                      </a:r>
                      <a:r>
                        <a:rPr lang="en-US" altLang="ko-KR" sz="1500" b="1" baseline="0" dirty="0" smtClean="0">
                          <a:latin typeface="+mn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500" b="1" baseline="0" dirty="0" smtClean="0">
                          <a:latin typeface="+mn-lt"/>
                        </a:rPr>
                        <a:t>방장의 시작 버튼 활성화</a:t>
                      </a:r>
                      <a:endParaRPr lang="en-US" altLang="ko-KR" sz="1500" b="1" dirty="0" smtClean="0">
                        <a:latin typeface="+mn-lt"/>
                      </a:endParaRPr>
                    </a:p>
                  </a:txBody>
                  <a:tcPr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2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나가기 버튼 클릭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대기실로 이동</a:t>
                      </a:r>
                      <a:endParaRPr lang="en-US" altLang="ko-KR" sz="1500" b="1" dirty="0" smtClean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목차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4038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b="1" dirty="0" smtClean="0"/>
              <a:t>1.</a:t>
            </a:r>
            <a:r>
              <a:rPr lang="ko-KR" altLang="en-US" b="1" dirty="0" smtClean="0"/>
              <a:t>기획                 </a:t>
            </a:r>
            <a:endParaRPr lang="en-US" altLang="ko-KR" b="1" dirty="0" smtClean="0"/>
          </a:p>
          <a:p>
            <a:pPr>
              <a:buNone/>
            </a:pPr>
            <a:r>
              <a:rPr lang="en-US" altLang="ko-KR" dirty="0" smtClean="0"/>
              <a:t>1-1.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1-2. </a:t>
            </a:r>
            <a:r>
              <a:rPr lang="ko-KR" altLang="en-US" dirty="0" smtClean="0"/>
              <a:t>마인드맵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1-3. </a:t>
            </a:r>
            <a:r>
              <a:rPr lang="ko-KR" altLang="en-US" dirty="0" smtClean="0"/>
              <a:t>요구사항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b="1" dirty="0" smtClean="0"/>
              <a:t>3. </a:t>
            </a:r>
            <a:r>
              <a:rPr lang="ko-KR" altLang="en-US" b="1" dirty="0" smtClean="0"/>
              <a:t>개발</a:t>
            </a:r>
            <a:endParaRPr lang="en-US" altLang="ko-KR" b="1" dirty="0" smtClean="0"/>
          </a:p>
          <a:p>
            <a:pPr>
              <a:buNone/>
            </a:pPr>
            <a:r>
              <a:rPr lang="en-US" altLang="ko-KR" dirty="0" smtClean="0"/>
              <a:t>3-1. </a:t>
            </a:r>
            <a:r>
              <a:rPr lang="ko-KR" altLang="en-US" dirty="0" smtClean="0"/>
              <a:t>개발 정보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3-2. </a:t>
            </a:r>
            <a:r>
              <a:rPr lang="ko-KR" altLang="en-US" dirty="0" smtClean="0"/>
              <a:t>역할 분담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3-3. </a:t>
            </a:r>
            <a:r>
              <a:rPr lang="ko-KR" altLang="en-US" dirty="0" smtClean="0"/>
              <a:t>시간 계획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12776"/>
            <a:ext cx="4038600" cy="5445224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b="1" dirty="0" smtClean="0"/>
              <a:t>  2. </a:t>
            </a:r>
            <a:r>
              <a:rPr lang="ko-KR" altLang="en-US" b="1" dirty="0" smtClean="0"/>
              <a:t>다이어그램</a:t>
            </a:r>
            <a:endParaRPr lang="en-US" altLang="ko-KR" b="1" dirty="0" smtClean="0"/>
          </a:p>
          <a:p>
            <a:pPr>
              <a:buNone/>
            </a:pPr>
            <a:r>
              <a:rPr lang="en-US" altLang="ko-KR" dirty="0" smtClean="0"/>
              <a:t>2-1. USER</a:t>
            </a:r>
          </a:p>
          <a:p>
            <a:pPr marL="342900" lvl="1" indent="-342900">
              <a:buNone/>
            </a:pPr>
            <a:r>
              <a:rPr lang="en-US" altLang="ko-KR" sz="2800" dirty="0" smtClean="0"/>
              <a:t>2-2</a:t>
            </a:r>
            <a:r>
              <a:rPr lang="en-US" altLang="ko-KR" dirty="0" smtClean="0"/>
              <a:t>. </a:t>
            </a:r>
            <a:r>
              <a:rPr lang="en-US" altLang="ko-KR" sz="2800" dirty="0" smtClean="0">
                <a:ea typeface="HY견고딕" pitchFamily="18" charset="-127"/>
              </a:rPr>
              <a:t>Sequence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2-3. Class</a:t>
            </a:r>
          </a:p>
          <a:p>
            <a:pPr>
              <a:buNone/>
            </a:pPr>
            <a:r>
              <a:rPr lang="en-US" altLang="ko-KR" dirty="0" smtClean="0"/>
              <a:t>2-4. Data-Base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b="1" dirty="0" smtClean="0"/>
              <a:t>  4.  UI</a:t>
            </a:r>
          </a:p>
          <a:p>
            <a:pPr>
              <a:buNone/>
            </a:pPr>
            <a:endParaRPr lang="en-US" altLang="ko-KR" b="1" dirty="0" smtClean="0"/>
          </a:p>
          <a:p>
            <a:pPr>
              <a:buNone/>
            </a:pPr>
            <a:r>
              <a:rPr lang="en-US" altLang="ko-KR" b="1" dirty="0" smtClean="0"/>
              <a:t>  5. </a:t>
            </a:r>
            <a:r>
              <a:rPr lang="ko-KR" altLang="en-US" b="1" dirty="0" smtClean="0"/>
              <a:t>시연 화면</a:t>
            </a:r>
            <a:endParaRPr lang="en-US" altLang="ko-KR" b="1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/>
              <a:t>1-3.</a:t>
            </a:r>
            <a:r>
              <a:rPr lang="ko-KR" altLang="en-US" sz="4000" b="1" dirty="0" smtClean="0"/>
              <a:t> 요구사항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게임 방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채팅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80728"/>
          <a:ext cx="8991309" cy="334883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384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6</a:t>
                      </a:r>
                      <a:r>
                        <a:rPr lang="en-US" altLang="ko-KR" sz="2400" b="1" baseline="0" dirty="0" smtClean="0"/>
                        <a:t> - 3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게임 방 내 채팅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방에 입장한 경우 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1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채팅 창에 내용 입력</a:t>
                      </a:r>
                      <a:endParaRPr lang="en-US" altLang="ko-KR" sz="1500" b="1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게임 방 안 인원만 확인가능</a:t>
                      </a:r>
                      <a:endParaRPr lang="en-US" altLang="ko-KR" sz="1500" b="1" dirty="0" smtClean="0">
                        <a:latin typeface="+mn-lt"/>
                      </a:endParaRPr>
                    </a:p>
                  </a:txBody>
                  <a:tcPr/>
                </a:tc>
              </a:tr>
              <a:tr h="37694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1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내용을 기재하지 않고 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err="1" smtClean="0"/>
                        <a:t>엔터만</a:t>
                      </a:r>
                      <a:r>
                        <a:rPr lang="ko-KR" altLang="en-US" sz="1500" b="1" dirty="0" smtClean="0"/>
                        <a:t> 누를 시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메시지가 출력되지 않음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26064"/>
            <a:ext cx="8229600" cy="857256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게임 방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게임진행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747174"/>
          <a:ext cx="8991309" cy="60356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0078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 smtClean="0"/>
                        <a:t>6</a:t>
                      </a:r>
                      <a:r>
                        <a:rPr lang="en-US" altLang="ko-KR" sz="2300" b="1" baseline="0" dirty="0" smtClean="0"/>
                        <a:t> – 4 - 1</a:t>
                      </a:r>
                      <a:endParaRPr lang="ko-KR" altLang="en-US" sz="2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10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게임 진행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10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방장이 게임 시작 버튼 클릭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10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장기 말 이동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턴 넘기기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기권 가능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10834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10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포진 선택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선택한 포진으로 장기 말 배치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10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장기 말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이동 가능한 위치 표시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180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3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장기 말을 이동 가능 </a:t>
                      </a:r>
                      <a:endParaRPr lang="en-US" altLang="ko-KR" sz="1500" b="1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위치로  클릭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해당 위치로 장기 말 이동</a:t>
                      </a:r>
                      <a:endParaRPr lang="en-US" altLang="ko-KR" sz="1500" b="1" dirty="0" smtClean="0">
                        <a:latin typeface="+mn-lt"/>
                      </a:endParaRPr>
                    </a:p>
                  </a:txBody>
                  <a:tcPr anchor="ctr"/>
                </a:tc>
              </a:tr>
              <a:tr h="5180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4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장기 말을 상대 말의 </a:t>
                      </a:r>
                      <a:r>
                        <a:rPr lang="en-US" altLang="ko-KR" sz="1500" b="1" baseline="0" dirty="0" smtClean="0">
                          <a:latin typeface="+mn-lt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위치로 이동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해당 위치로 장기 말 이동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상대방 장기 말 제거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</a:tr>
              <a:tr h="5180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5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장기 말 이동 후 장군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멍군 시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음성 출력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</a:tr>
              <a:tr h="34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5525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2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대기 중에 장기 말 클릭 시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>
                          <a:latin typeface="+mn-lt"/>
                        </a:rPr>
                        <a:t>선택 불가능</a:t>
                      </a:r>
                      <a:endParaRPr lang="en-US" altLang="ko-KR" sz="1500" b="1" dirty="0" smtClean="0">
                        <a:latin typeface="+mn-lt"/>
                      </a:endParaRPr>
                    </a:p>
                  </a:txBody>
                  <a:tcPr anchor="ctr"/>
                </a:tc>
              </a:tr>
              <a:tr h="5180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3-1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이동 불가능 지역을 </a:t>
                      </a:r>
                      <a:endParaRPr lang="en-US" altLang="ko-KR" sz="1500" b="1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선택 했을 시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제자리로 이동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</a:tr>
              <a:tr h="4845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3-2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장기판을 벗어난 </a:t>
                      </a:r>
                      <a:endParaRPr lang="en-US" altLang="ko-KR" sz="1500" b="1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지역을 선택했을 시 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게임 방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게임진행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80728"/>
          <a:ext cx="8991309" cy="422966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384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6</a:t>
                      </a:r>
                      <a:r>
                        <a:rPr lang="en-US" altLang="ko-KR" sz="2400" b="1" baseline="0" dirty="0" smtClean="0"/>
                        <a:t> – 4 - 2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6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장기 말 이동 후 </a:t>
                      </a:r>
                      <a:endParaRPr lang="en-US" altLang="ko-KR" sz="1500" b="1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상대방의 왕을 잡았을 시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승리 팝업 창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음성 출력</a:t>
                      </a:r>
                      <a:endParaRPr lang="en-US" altLang="ko-KR" sz="1500" b="1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 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장기판 초기화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+10</a:t>
                      </a:r>
                      <a:r>
                        <a:rPr lang="en-US" altLang="ko-KR" sz="1500" b="1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점 갱신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</a:tr>
              <a:tr h="37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7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턴 넘기기 버튼 클릭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상대방에게 턴을 넘기고</a:t>
                      </a:r>
                      <a:endParaRPr lang="en-US" altLang="ko-KR" sz="1500" b="1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채팅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 창에 턴 넘김 메시지 출력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</a:tr>
              <a:tr h="37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>
                          <a:latin typeface="+mn-lt"/>
                        </a:rPr>
                        <a:t>8</a:t>
                      </a:r>
                      <a:endParaRPr lang="ko-KR" altLang="en-US" sz="1500" b="1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기권버튼 클릭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패배 팝업 창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음성 출력 </a:t>
                      </a:r>
                      <a:endParaRPr lang="en-US" altLang="ko-KR" sz="1500" b="1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 장기판 초기화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 -10</a:t>
                      </a:r>
                      <a:r>
                        <a:rPr lang="en-US" altLang="ko-KR" sz="1500" b="1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점 갱신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</a:tr>
              <a:tr h="37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 smtClean="0">
                          <a:latin typeface="+mn-lt"/>
                        </a:rPr>
                        <a:t>*</a:t>
                      </a:r>
                      <a:endParaRPr lang="ko-KR" altLang="en-US" sz="1500" b="1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점수가 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100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점에서 승리 시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다음 단계로 진급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</a:tr>
              <a:tr h="37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점수가 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0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점에서 패배 시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이전 단계로 강등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/>
              <a:t>1-3.</a:t>
            </a:r>
            <a:r>
              <a:rPr lang="ko-KR" altLang="en-US" b="1" dirty="0" smtClean="0"/>
              <a:t> 요구사항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게임 중 시간초과</a:t>
            </a:r>
            <a:endParaRPr lang="ko-KR" altLang="en-US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80728"/>
          <a:ext cx="8991309" cy="280019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5384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6</a:t>
                      </a:r>
                      <a:r>
                        <a:rPr lang="en-US" altLang="ko-KR" sz="2400" b="1" baseline="0" dirty="0" smtClean="0"/>
                        <a:t> - 5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주어진 시간을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 초과시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게임 시작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94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1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 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30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초의 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턴 제한 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시간 초과 시  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상대방</a:t>
                      </a:r>
                      <a:r>
                        <a:rPr lang="ko-KR" altLang="en-US" sz="1500" b="1" baseline="0" dirty="0" smtClean="0">
                          <a:latin typeface="+mn-lt"/>
                        </a:rPr>
                        <a:t> 턴으로 넘김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</a:tr>
              <a:tr h="376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3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latin typeface="+mn-lt"/>
                        </a:rPr>
                        <a:t>30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분의 전체 제한 시간 초과 시 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+mn-lt"/>
                        </a:rPr>
                        <a:t>한나라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(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빨강</a:t>
                      </a:r>
                      <a:r>
                        <a:rPr lang="en-US" altLang="ko-KR" sz="1500" b="1" dirty="0" smtClean="0">
                          <a:latin typeface="+mn-lt"/>
                        </a:rPr>
                        <a:t>)</a:t>
                      </a:r>
                      <a:r>
                        <a:rPr lang="ko-KR" altLang="en-US" sz="1500" b="1" dirty="0" smtClean="0">
                          <a:latin typeface="+mn-lt"/>
                        </a:rPr>
                        <a:t>진영 패배</a:t>
                      </a:r>
                      <a:endParaRPr lang="ko-KR" altLang="en-US" sz="1500" b="1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개발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altLang="ko-KR" b="1" dirty="0" smtClean="0"/>
              <a:t>3 - 1. </a:t>
            </a:r>
            <a:r>
              <a:rPr lang="ko-KR" altLang="en-US" b="1" dirty="0" smtClean="0"/>
              <a:t>개발 정보</a:t>
            </a:r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smtClean="0"/>
              <a:t>3 - 2. </a:t>
            </a:r>
            <a:r>
              <a:rPr lang="ko-KR" altLang="en-US" b="1" dirty="0" smtClean="0"/>
              <a:t>역할 분담</a:t>
            </a:r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smtClean="0"/>
              <a:t>3 - 3. </a:t>
            </a:r>
            <a:r>
              <a:rPr lang="ko-KR" altLang="en-US" b="1" dirty="0" smtClean="0"/>
              <a:t>시간 계획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2 – 1. </a:t>
            </a:r>
            <a:r>
              <a:rPr lang="ko-KR" altLang="en-US" b="1" dirty="0" smtClean="0"/>
              <a:t>개발 정보</a:t>
            </a:r>
            <a:endParaRPr lang="ko-KR" altLang="en-US" b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179512" y="1234146"/>
          <a:ext cx="8805664" cy="543521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476620"/>
                <a:gridCol w="6329044"/>
              </a:tblGrid>
              <a:tr h="606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프로젝트명</a:t>
                      </a: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장기 게임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06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개발기간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2014.7.9~2014.7.21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066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Language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Java</a:t>
                      </a:r>
                      <a:r>
                        <a:rPr lang="en-US" altLang="ko-KR" sz="30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(jdk.7.0_45)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066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DataBase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Oracle </a:t>
                      </a:r>
                      <a:r>
                        <a:rPr lang="en-US" altLang="ko-KR" sz="30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DataBase</a:t>
                      </a: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10g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066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O/S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Windows 8 K(64bit),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Windows 8.1 Pro K(64</a:t>
                      </a:r>
                      <a:r>
                        <a:rPr lang="en-US" altLang="ko-KR" sz="2400" b="1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bit),</a:t>
                      </a:r>
                      <a:endParaRPr lang="en-US" altLang="ko-KR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Windows</a:t>
                      </a:r>
                      <a:r>
                        <a:rPr lang="en-US" altLang="ko-KR" sz="24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7 Home Premium K(64bit)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0664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Tool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Eclipse</a:t>
                      </a:r>
                      <a:r>
                        <a:rPr lang="en-US" altLang="ko-KR" sz="30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3000" b="1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Kepler</a:t>
                      </a:r>
                      <a:r>
                        <a:rPr lang="en-US" altLang="ko-KR" sz="30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EE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066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Sql</a:t>
                      </a: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Developer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066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Adobe </a:t>
                      </a:r>
                      <a:r>
                        <a:rPr lang="en-US" altLang="ko-KR" sz="30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PhotoShop</a:t>
                      </a: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cs5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 flipV="1">
            <a:off x="2654678" y="1234852"/>
            <a:ext cx="0" cy="42484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2 – 2. </a:t>
            </a:r>
            <a:r>
              <a:rPr lang="ko-KR" altLang="en-US" b="1" dirty="0" smtClean="0"/>
              <a:t>역할 분담</a:t>
            </a:r>
            <a:endParaRPr lang="ko-KR" altLang="en-US" b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57200" y="1412776"/>
          <a:ext cx="8229600" cy="303321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14600"/>
                <a:gridCol w="5915000"/>
              </a:tblGrid>
              <a:tr h="606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 인 역 할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06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최태산</a:t>
                      </a: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팀장</a:t>
                      </a: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총괄</a:t>
                      </a: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</a:t>
                      </a: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서버</a:t>
                      </a: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채팅</a:t>
                      </a: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DB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066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김혜영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디자인</a:t>
                      </a: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대기실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066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이승수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6066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김현회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기획</a:t>
                      </a:r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PPT, </a:t>
                      </a:r>
                      <a:r>
                        <a:rPr lang="ko-KR" altLang="en-US" sz="30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회원관리</a:t>
                      </a:r>
                      <a:endParaRPr lang="ko-KR" altLang="en-US" sz="30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 flipV="1">
            <a:off x="2771800" y="1412776"/>
            <a:ext cx="0" cy="303321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2 – 3. </a:t>
            </a:r>
            <a:r>
              <a:rPr lang="ko-KR" altLang="en-US" b="1" dirty="0" smtClean="0"/>
              <a:t>시간 계획</a:t>
            </a:r>
            <a:endParaRPr lang="ko-KR" altLang="en-US" b="1" dirty="0"/>
          </a:p>
        </p:txBody>
      </p:sp>
      <p:sp>
        <p:nvSpPr>
          <p:cNvPr id="28" name="내용 개체 틀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9" name="내용 개체 틀 3"/>
          <p:cNvGraphicFramePr>
            <a:graphicFrameLocks/>
          </p:cNvGraphicFramePr>
          <p:nvPr/>
        </p:nvGraphicFramePr>
        <p:xfrm>
          <a:off x="89756" y="1048548"/>
          <a:ext cx="8964490" cy="562080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54774"/>
                <a:gridCol w="720230"/>
                <a:gridCol w="553038"/>
                <a:gridCol w="553036"/>
                <a:gridCol w="553038"/>
                <a:gridCol w="553038"/>
                <a:gridCol w="553036"/>
                <a:gridCol w="553038"/>
                <a:gridCol w="553038"/>
                <a:gridCol w="553036"/>
                <a:gridCol w="553038"/>
                <a:gridCol w="553038"/>
                <a:gridCol w="553036"/>
                <a:gridCol w="553038"/>
                <a:gridCol w="553038"/>
              </a:tblGrid>
              <a:tr h="5748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588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기획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T w="25400" cap="flat" cmpd="sng" algn="ctr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5588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5748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Server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Client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5588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Chatting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5588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DB/SQL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5588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Game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5588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UI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5588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PPT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5588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Debug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2" name="오른쪽 화살표 31"/>
          <p:cNvSpPr/>
          <p:nvPr/>
        </p:nvSpPr>
        <p:spPr>
          <a:xfrm>
            <a:off x="1162224" y="1808820"/>
            <a:ext cx="68400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1213024" y="5733256"/>
            <a:ext cx="78149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1164468" y="2348880"/>
            <a:ext cx="122400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1869604" y="4581128"/>
            <a:ext cx="551921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오른쪽 화살표 35"/>
          <p:cNvSpPr/>
          <p:nvPr/>
        </p:nvSpPr>
        <p:spPr>
          <a:xfrm>
            <a:off x="3013224" y="3501008"/>
            <a:ext cx="324000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437160" y="2924944"/>
            <a:ext cx="495166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4635500" y="4030464"/>
            <a:ext cx="54000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1869604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2411760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2975124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3517280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4080644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4631308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5181972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5736828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6287492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6876256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7388820" y="1048544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7956376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8494340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오른쪽 화살표 71"/>
          <p:cNvSpPr/>
          <p:nvPr/>
        </p:nvSpPr>
        <p:spPr>
          <a:xfrm>
            <a:off x="1907704" y="5157192"/>
            <a:ext cx="548111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>
            <a:off x="6287492" y="6309320"/>
            <a:ext cx="274049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1136824" y="1052736"/>
            <a:ext cx="0" cy="648072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다이어그램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 anchor="ctr">
            <a:normAutofit lnSpcReduction="10000"/>
          </a:bodyPr>
          <a:lstStyle/>
          <a:p>
            <a:pPr>
              <a:buNone/>
            </a:pPr>
            <a:r>
              <a:rPr lang="en-US" altLang="ko-KR" b="1" dirty="0" smtClean="0"/>
              <a:t>                  </a:t>
            </a:r>
          </a:p>
          <a:p>
            <a:pPr>
              <a:buNone/>
            </a:pPr>
            <a:r>
              <a:rPr lang="en-US" altLang="ko-KR" b="1" dirty="0" smtClean="0"/>
              <a:t>                    3 - 1. USER</a:t>
            </a:r>
          </a:p>
          <a:p>
            <a:endParaRPr lang="en-US" altLang="ko-KR" b="1" dirty="0" smtClean="0"/>
          </a:p>
          <a:p>
            <a:pPr marL="342900" lvl="1" indent="-342900">
              <a:buNone/>
            </a:pPr>
            <a:r>
              <a:rPr lang="en-US" altLang="ko-KR" sz="3200" b="1" dirty="0" smtClean="0"/>
              <a:t>                    3 - 2. </a:t>
            </a:r>
            <a:r>
              <a:rPr lang="en-US" altLang="ko-KR" sz="3200" b="1" dirty="0" smtClean="0">
                <a:ea typeface="HY견고딕" pitchFamily="18" charset="-127"/>
              </a:rPr>
              <a:t>Sequence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ko-KR" sz="3200" b="1" dirty="0" smtClean="0">
              <a:ea typeface="HY견고딕" pitchFamily="18" charset="-127"/>
            </a:endParaRPr>
          </a:p>
          <a:p>
            <a:pPr marL="342900" lvl="1" indent="-342900">
              <a:buNone/>
            </a:pPr>
            <a:r>
              <a:rPr lang="en-US" altLang="ko-KR" sz="3200" b="1" dirty="0" smtClean="0">
                <a:ea typeface="HY견고딕" pitchFamily="18" charset="-127"/>
              </a:rPr>
              <a:t>                    3 - 3. Class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ko-KR" sz="3200" b="1" dirty="0" smtClean="0">
              <a:ea typeface="HY견고딕" pitchFamily="18" charset="-127"/>
            </a:endParaRPr>
          </a:p>
          <a:p>
            <a:pPr marL="342900" lvl="1" indent="-342900">
              <a:buNone/>
            </a:pPr>
            <a:r>
              <a:rPr lang="en-US" altLang="ko-KR" sz="3200" b="1" dirty="0" smtClean="0">
                <a:ea typeface="HY견고딕" pitchFamily="18" charset="-127"/>
              </a:rPr>
              <a:t>                    3 - 4. Data-Base</a:t>
            </a:r>
          </a:p>
          <a:p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3 - 1. USER </a:t>
            </a:r>
            <a:r>
              <a:rPr lang="ko-KR" altLang="en-US" b="1" dirty="0" smtClean="0"/>
              <a:t>다이어그램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sp>
        <p:nvSpPr>
          <p:cNvPr id="4" name="타원 3"/>
          <p:cNvSpPr/>
          <p:nvPr/>
        </p:nvSpPr>
        <p:spPr>
          <a:xfrm>
            <a:off x="323528" y="3458716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661964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회원가입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40756" y="35137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632248" y="494116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로그인</a:t>
            </a:r>
            <a:endParaRPr lang="ko-KR" altLang="en-US" sz="1400" b="1" dirty="0"/>
          </a:p>
        </p:txBody>
      </p:sp>
      <p:cxnSp>
        <p:nvCxnSpPr>
          <p:cNvPr id="10" name="꺾인 연결선 9"/>
          <p:cNvCxnSpPr>
            <a:stCxn id="4" idx="6"/>
            <a:endCxn id="5" idx="1"/>
          </p:cNvCxnSpPr>
          <p:nvPr/>
        </p:nvCxnSpPr>
        <p:spPr>
          <a:xfrm flipV="1">
            <a:off x="1208708" y="2348880"/>
            <a:ext cx="453256" cy="14465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4" idx="6"/>
            <a:endCxn id="6" idx="1"/>
          </p:cNvCxnSpPr>
          <p:nvPr/>
        </p:nvCxnSpPr>
        <p:spPr>
          <a:xfrm>
            <a:off x="1208708" y="3795390"/>
            <a:ext cx="432048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6"/>
            <a:endCxn id="8" idx="1"/>
          </p:cNvCxnSpPr>
          <p:nvPr/>
        </p:nvCxnSpPr>
        <p:spPr>
          <a:xfrm>
            <a:off x="1208708" y="3795390"/>
            <a:ext cx="423540" cy="14338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기획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None/>
            </a:pPr>
            <a:r>
              <a:rPr lang="en-US" altLang="ko-KR" b="1" dirty="0" smtClean="0"/>
              <a:t>                   1 - 1. </a:t>
            </a:r>
            <a:r>
              <a:rPr lang="ko-KR" altLang="en-US" b="1" dirty="0" smtClean="0"/>
              <a:t>개요</a:t>
            </a:r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pPr algn="ctr">
              <a:buNone/>
            </a:pPr>
            <a:r>
              <a:rPr lang="en-US" altLang="ko-KR" b="1" dirty="0" smtClean="0"/>
              <a:t> 1 - 2. </a:t>
            </a:r>
            <a:r>
              <a:rPr lang="ko-KR" altLang="en-US" b="1" dirty="0" smtClean="0"/>
              <a:t>마인드맵</a:t>
            </a:r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pPr algn="ctr">
              <a:buNone/>
            </a:pPr>
            <a:r>
              <a:rPr lang="en-US" altLang="ko-KR" b="1" dirty="0" smtClean="0"/>
              <a:t> 1 - 3. </a:t>
            </a:r>
            <a:r>
              <a:rPr lang="ko-KR" altLang="en-US" b="1" dirty="0" smtClean="0"/>
              <a:t>요구사항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3 - 1. USER </a:t>
            </a:r>
            <a:r>
              <a:rPr lang="ko-KR" altLang="en-US" b="1" dirty="0" smtClean="0"/>
              <a:t>다이어그램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sp>
        <p:nvSpPr>
          <p:cNvPr id="4" name="타원 3"/>
          <p:cNvSpPr/>
          <p:nvPr/>
        </p:nvSpPr>
        <p:spPr>
          <a:xfrm>
            <a:off x="323528" y="3458716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661964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회원가입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40756" y="35137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632248" y="494116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로그인</a:t>
            </a:r>
            <a:endParaRPr lang="ko-KR" altLang="en-US" sz="1400" b="1" dirty="0"/>
          </a:p>
        </p:txBody>
      </p:sp>
      <p:cxnSp>
        <p:nvCxnSpPr>
          <p:cNvPr id="10" name="꺾인 연결선 9"/>
          <p:cNvCxnSpPr>
            <a:stCxn id="4" idx="6"/>
            <a:endCxn id="5" idx="1"/>
          </p:cNvCxnSpPr>
          <p:nvPr/>
        </p:nvCxnSpPr>
        <p:spPr>
          <a:xfrm flipV="1">
            <a:off x="1208708" y="2348880"/>
            <a:ext cx="453256" cy="14465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4" idx="6"/>
            <a:endCxn id="6" idx="1"/>
          </p:cNvCxnSpPr>
          <p:nvPr/>
        </p:nvCxnSpPr>
        <p:spPr>
          <a:xfrm>
            <a:off x="1208708" y="3795390"/>
            <a:ext cx="432048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6"/>
            <a:endCxn id="8" idx="1"/>
          </p:cNvCxnSpPr>
          <p:nvPr/>
        </p:nvCxnSpPr>
        <p:spPr>
          <a:xfrm>
            <a:off x="1208708" y="3795390"/>
            <a:ext cx="423540" cy="14338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424002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정보 입력</a:t>
            </a:r>
            <a:endParaRPr lang="ko-KR" altLang="en-US" sz="14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86133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유효성검사</a:t>
            </a:r>
            <a:endParaRPr lang="ko-KR" altLang="en-US" sz="1400" b="1" dirty="0"/>
          </a:p>
        </p:txBody>
      </p:sp>
      <p:cxnSp>
        <p:nvCxnSpPr>
          <p:cNvPr id="23" name="직선 화살표 연결선 22"/>
          <p:cNvCxnSpPr>
            <a:stCxn id="13" idx="3"/>
            <a:endCxn id="14" idx="1"/>
          </p:cNvCxnSpPr>
          <p:nvPr/>
        </p:nvCxnSpPr>
        <p:spPr>
          <a:xfrm>
            <a:off x="4720146" y="2348880"/>
            <a:ext cx="46598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5" idx="3"/>
            <a:endCxn id="13" idx="1"/>
          </p:cNvCxnSpPr>
          <p:nvPr/>
        </p:nvCxnSpPr>
        <p:spPr>
          <a:xfrm>
            <a:off x="2958108" y="2348880"/>
            <a:ext cx="46589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948264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가입 완료</a:t>
            </a:r>
            <a:endParaRPr lang="ko-KR" altLang="en-US" sz="1400" b="1" dirty="0"/>
          </a:p>
        </p:txBody>
      </p:sp>
      <p:cxnSp>
        <p:nvCxnSpPr>
          <p:cNvPr id="36" name="직선 화살표 연결선 35"/>
          <p:cNvCxnSpPr>
            <a:stCxn id="14" idx="3"/>
            <a:endCxn id="34" idx="1"/>
          </p:cNvCxnSpPr>
          <p:nvPr/>
        </p:nvCxnSpPr>
        <p:spPr>
          <a:xfrm>
            <a:off x="6482277" y="2348880"/>
            <a:ext cx="46598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3 - 1. USER </a:t>
            </a:r>
            <a:r>
              <a:rPr lang="ko-KR" altLang="en-US" b="1" dirty="0" smtClean="0"/>
              <a:t>다이어그램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sp>
        <p:nvSpPr>
          <p:cNvPr id="4" name="타원 3"/>
          <p:cNvSpPr/>
          <p:nvPr/>
        </p:nvSpPr>
        <p:spPr>
          <a:xfrm>
            <a:off x="323528" y="3458716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661964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회원가입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40756" y="35137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632248" y="494116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로그인</a:t>
            </a:r>
            <a:endParaRPr lang="ko-KR" altLang="en-US" sz="1400" b="1" dirty="0"/>
          </a:p>
        </p:txBody>
      </p:sp>
      <p:cxnSp>
        <p:nvCxnSpPr>
          <p:cNvPr id="10" name="꺾인 연결선 9"/>
          <p:cNvCxnSpPr>
            <a:stCxn id="4" idx="6"/>
            <a:endCxn id="5" idx="1"/>
          </p:cNvCxnSpPr>
          <p:nvPr/>
        </p:nvCxnSpPr>
        <p:spPr>
          <a:xfrm flipV="1">
            <a:off x="1208708" y="2348880"/>
            <a:ext cx="453256" cy="14465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4" idx="6"/>
            <a:endCxn id="6" idx="1"/>
          </p:cNvCxnSpPr>
          <p:nvPr/>
        </p:nvCxnSpPr>
        <p:spPr>
          <a:xfrm>
            <a:off x="1208708" y="3795390"/>
            <a:ext cx="432048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6"/>
            <a:endCxn id="8" idx="1"/>
          </p:cNvCxnSpPr>
          <p:nvPr/>
        </p:nvCxnSpPr>
        <p:spPr>
          <a:xfrm>
            <a:off x="1208708" y="3795390"/>
            <a:ext cx="423540" cy="14338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424002" y="35137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이메일</a:t>
            </a:r>
            <a:r>
              <a:rPr lang="ko-KR" altLang="en-US" sz="1400" b="1" dirty="0" smtClean="0"/>
              <a:t> 인증</a:t>
            </a:r>
            <a:endParaRPr lang="ko-KR" altLang="en-US" sz="14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07248" y="35137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확인</a:t>
            </a:r>
            <a:endParaRPr lang="ko-KR" altLang="en-US" sz="1400" b="1" dirty="0"/>
          </a:p>
        </p:txBody>
      </p:sp>
      <p:cxnSp>
        <p:nvCxnSpPr>
          <p:cNvPr id="19" name="직선 화살표 연결선 18"/>
          <p:cNvCxnSpPr>
            <a:stCxn id="6" idx="3"/>
            <a:endCxn id="13" idx="1"/>
          </p:cNvCxnSpPr>
          <p:nvPr/>
        </p:nvCxnSpPr>
        <p:spPr>
          <a:xfrm>
            <a:off x="2936900" y="3801740"/>
            <a:ext cx="48710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3"/>
            <a:endCxn id="14" idx="1"/>
          </p:cNvCxnSpPr>
          <p:nvPr/>
        </p:nvCxnSpPr>
        <p:spPr>
          <a:xfrm>
            <a:off x="4720146" y="3801740"/>
            <a:ext cx="48710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3 - 1. USER </a:t>
            </a:r>
            <a:r>
              <a:rPr lang="ko-KR" altLang="en-US" b="1" dirty="0" smtClean="0"/>
              <a:t>다이어그램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sp>
        <p:nvSpPr>
          <p:cNvPr id="4" name="타원 3"/>
          <p:cNvSpPr/>
          <p:nvPr/>
        </p:nvSpPr>
        <p:spPr>
          <a:xfrm>
            <a:off x="323528" y="3458716"/>
            <a:ext cx="885180" cy="673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user</a:t>
            </a:r>
            <a:endParaRPr lang="ko-KR" altLang="en-US" sz="14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661964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회원가입</a:t>
            </a:r>
            <a:endParaRPr lang="ko-KR" altLang="en-US" sz="14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40756" y="351370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ID/PW </a:t>
            </a:r>
            <a:r>
              <a:rPr lang="ko-KR" altLang="en-US" sz="1400" b="1" dirty="0" smtClean="0"/>
              <a:t>찾기</a:t>
            </a:r>
            <a:endParaRPr lang="ko-KR" altLang="en-US" sz="14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632248" y="494116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로그인</a:t>
            </a:r>
            <a:endParaRPr lang="ko-KR" altLang="en-US" sz="1400" b="1" dirty="0"/>
          </a:p>
        </p:txBody>
      </p:sp>
      <p:cxnSp>
        <p:nvCxnSpPr>
          <p:cNvPr id="10" name="꺾인 연결선 9"/>
          <p:cNvCxnSpPr>
            <a:stCxn id="4" idx="6"/>
            <a:endCxn id="5" idx="1"/>
          </p:cNvCxnSpPr>
          <p:nvPr/>
        </p:nvCxnSpPr>
        <p:spPr>
          <a:xfrm flipV="1">
            <a:off x="1208708" y="2348880"/>
            <a:ext cx="453256" cy="14465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4" idx="6"/>
            <a:endCxn id="6" idx="1"/>
          </p:cNvCxnSpPr>
          <p:nvPr/>
        </p:nvCxnSpPr>
        <p:spPr>
          <a:xfrm>
            <a:off x="1208708" y="3795390"/>
            <a:ext cx="432048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6"/>
            <a:endCxn id="8" idx="1"/>
          </p:cNvCxnSpPr>
          <p:nvPr/>
        </p:nvCxnSpPr>
        <p:spPr>
          <a:xfrm>
            <a:off x="1208708" y="3795390"/>
            <a:ext cx="423540" cy="14338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419872" y="494116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대기실</a:t>
            </a:r>
            <a:endParaRPr lang="ko-KR" altLang="en-US" sz="14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96136" y="4437112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/>
              <a:t>정보 수정</a:t>
            </a:r>
            <a:endParaRPr lang="ko-KR" altLang="en-US" sz="14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96136" y="522920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회원 탈퇴</a:t>
            </a:r>
            <a:endParaRPr lang="ko-KR" altLang="en-US" sz="14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796136" y="602128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 아웃</a:t>
            </a:r>
            <a:endParaRPr lang="ko-KR" altLang="en-US" sz="14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96136" y="364502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/>
              <a:t>채팅</a:t>
            </a:r>
            <a:endParaRPr lang="ko-KR" altLang="en-US" sz="14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96136" y="285293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/>
              <a:t>유저 리스트</a:t>
            </a:r>
            <a:endParaRPr lang="ko-KR" altLang="en-US" sz="14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96136" y="206084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/>
              <a:t>방 생성</a:t>
            </a:r>
            <a:endParaRPr lang="ko-KR" altLang="en-US" sz="140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796136" y="126876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방 리스트</a:t>
            </a:r>
            <a:endParaRPr lang="ko-KR" altLang="en-US" sz="140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524328" y="2065040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게임 시작</a:t>
            </a:r>
            <a:endParaRPr lang="ko-KR" altLang="en-US" sz="1400" b="1" dirty="0"/>
          </a:p>
        </p:txBody>
      </p:sp>
      <p:cxnSp>
        <p:nvCxnSpPr>
          <p:cNvPr id="35" name="꺾인 연결선 34"/>
          <p:cNvCxnSpPr>
            <a:stCxn id="13" idx="3"/>
            <a:endCxn id="32" idx="1"/>
          </p:cNvCxnSpPr>
          <p:nvPr/>
        </p:nvCxnSpPr>
        <p:spPr>
          <a:xfrm flipV="1">
            <a:off x="4716016" y="1556792"/>
            <a:ext cx="1080120" cy="367240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3" idx="3"/>
            <a:endCxn id="31" idx="1"/>
          </p:cNvCxnSpPr>
          <p:nvPr/>
        </p:nvCxnSpPr>
        <p:spPr>
          <a:xfrm flipV="1">
            <a:off x="4716016" y="2348880"/>
            <a:ext cx="1080120" cy="288032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3" idx="3"/>
            <a:endCxn id="29" idx="1"/>
          </p:cNvCxnSpPr>
          <p:nvPr/>
        </p:nvCxnSpPr>
        <p:spPr>
          <a:xfrm flipV="1">
            <a:off x="4716016" y="3140968"/>
            <a:ext cx="1080120" cy="20882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3" idx="3"/>
            <a:endCxn id="28" idx="1"/>
          </p:cNvCxnSpPr>
          <p:nvPr/>
        </p:nvCxnSpPr>
        <p:spPr>
          <a:xfrm flipV="1">
            <a:off x="4716016" y="3933056"/>
            <a:ext cx="1080120" cy="12961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13" idx="3"/>
            <a:endCxn id="14" idx="1"/>
          </p:cNvCxnSpPr>
          <p:nvPr/>
        </p:nvCxnSpPr>
        <p:spPr>
          <a:xfrm flipV="1">
            <a:off x="4716016" y="4725144"/>
            <a:ext cx="1080120" cy="5040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3" idx="3"/>
            <a:endCxn id="25" idx="1"/>
          </p:cNvCxnSpPr>
          <p:nvPr/>
        </p:nvCxnSpPr>
        <p:spPr>
          <a:xfrm>
            <a:off x="4716016" y="5229200"/>
            <a:ext cx="1080120" cy="2880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3" idx="3"/>
            <a:endCxn id="26" idx="1"/>
          </p:cNvCxnSpPr>
          <p:nvPr/>
        </p:nvCxnSpPr>
        <p:spPr>
          <a:xfrm>
            <a:off x="4716016" y="5229200"/>
            <a:ext cx="1080120" cy="108012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hape 50"/>
          <p:cNvCxnSpPr>
            <a:stCxn id="32" idx="3"/>
            <a:endCxn id="33" idx="0"/>
          </p:cNvCxnSpPr>
          <p:nvPr/>
        </p:nvCxnSpPr>
        <p:spPr>
          <a:xfrm>
            <a:off x="7092280" y="1556792"/>
            <a:ext cx="1080120" cy="508248"/>
          </a:xfrm>
          <a:prstGeom prst="bentConnector2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31" idx="3"/>
            <a:endCxn id="33" idx="1"/>
          </p:cNvCxnSpPr>
          <p:nvPr/>
        </p:nvCxnSpPr>
        <p:spPr>
          <a:xfrm>
            <a:off x="7092280" y="2348880"/>
            <a:ext cx="432048" cy="41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7503244" y="2852936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정보 확인</a:t>
            </a:r>
            <a:endParaRPr lang="ko-KR" altLang="en-US" sz="1400" b="1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503244" y="3645024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전체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귓속말</a:t>
            </a:r>
            <a:endParaRPr lang="ko-KR" altLang="en-US" sz="1400" b="1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7511628" y="6021288"/>
            <a:ext cx="12961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로그인 화면</a:t>
            </a:r>
            <a:endParaRPr lang="ko-KR" altLang="en-US" sz="1400" b="1" dirty="0"/>
          </a:p>
        </p:txBody>
      </p:sp>
      <p:cxnSp>
        <p:nvCxnSpPr>
          <p:cNvPr id="59" name="직선 화살표 연결선 58"/>
          <p:cNvCxnSpPr>
            <a:stCxn id="8" idx="3"/>
            <a:endCxn id="13" idx="1"/>
          </p:cNvCxnSpPr>
          <p:nvPr/>
        </p:nvCxnSpPr>
        <p:spPr>
          <a:xfrm>
            <a:off x="2928392" y="5229200"/>
            <a:ext cx="49148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29" idx="3"/>
            <a:endCxn id="54" idx="1"/>
          </p:cNvCxnSpPr>
          <p:nvPr/>
        </p:nvCxnSpPr>
        <p:spPr>
          <a:xfrm>
            <a:off x="7092280" y="3140968"/>
            <a:ext cx="41096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28" idx="3"/>
            <a:endCxn id="55" idx="1"/>
          </p:cNvCxnSpPr>
          <p:nvPr/>
        </p:nvCxnSpPr>
        <p:spPr>
          <a:xfrm>
            <a:off x="7092280" y="3933056"/>
            <a:ext cx="41096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6" idx="3"/>
            <a:endCxn id="57" idx="1"/>
          </p:cNvCxnSpPr>
          <p:nvPr/>
        </p:nvCxnSpPr>
        <p:spPr>
          <a:xfrm>
            <a:off x="7092280" y="6309320"/>
            <a:ext cx="41934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sequence </a:t>
            </a:r>
            <a:r>
              <a:rPr lang="ko-KR" altLang="en-US" b="1" dirty="0" smtClean="0"/>
              <a:t>다이어그램 사전 설명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parisyu\Desktop\KakaoTalk_20140723_0010528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988" y="1556792"/>
            <a:ext cx="8826500" cy="501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회원가입 </a:t>
            </a:r>
            <a:r>
              <a:rPr lang="en-US" altLang="ko-KR" sz="3200" b="1" dirty="0" smtClean="0"/>
              <a:t>1)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46"/>
            <a:ext cx="9144000" cy="577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회원가입 </a:t>
            </a:r>
            <a:r>
              <a:rPr lang="en-US" altLang="ko-KR" sz="3200" b="1" dirty="0" smtClean="0"/>
              <a:t>2)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47"/>
            <a:ext cx="9144000" cy="577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회원가입 </a:t>
            </a:r>
            <a:r>
              <a:rPr lang="en-US" altLang="ko-KR" sz="3200" b="1" dirty="0" smtClean="0"/>
              <a:t>3)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868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0046"/>
            <a:ext cx="9144000" cy="577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(ID </a:t>
            </a:r>
            <a:r>
              <a:rPr lang="ko-KR" altLang="en-US" sz="3200" b="1" dirty="0" smtClean="0"/>
              <a:t>찾기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0688"/>
            <a:ext cx="9144000" cy="623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(PW </a:t>
            </a:r>
            <a:r>
              <a:rPr lang="ko-KR" altLang="en-US" sz="3200" b="1" dirty="0" smtClean="0"/>
              <a:t>찾기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3780"/>
            <a:ext cx="9144000" cy="613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로그인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621779"/>
            <a:ext cx="9144000" cy="623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 – 1. </a:t>
            </a:r>
            <a:r>
              <a:rPr lang="ko-KR" altLang="en-US" b="1" dirty="0" smtClean="0"/>
              <a:t>개  요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altLang="ko-KR" sz="2800" b="1" dirty="0" smtClean="0"/>
          </a:p>
          <a:p>
            <a:pPr>
              <a:buNone/>
            </a:pPr>
            <a:r>
              <a:rPr lang="ko-KR" altLang="en-US" sz="2800" b="1" dirty="0" smtClean="0"/>
              <a:t>이 게임은 남녀노소 관계없이 손쉽게 접할 수 있고 한국적인 멋과 민속적인 풍류를 느낄 수 있는 </a:t>
            </a:r>
            <a:endParaRPr lang="en-US" altLang="ko-KR" sz="2800" b="1" dirty="0" smtClean="0"/>
          </a:p>
          <a:p>
            <a:pPr>
              <a:buNone/>
            </a:pPr>
            <a:r>
              <a:rPr lang="ko-KR" altLang="en-US" sz="2800" b="1" dirty="0" smtClean="0"/>
              <a:t>대중적인 진법 놀이입니다</a:t>
            </a:r>
            <a:r>
              <a:rPr lang="en-US" altLang="ko-KR" sz="2800" b="1" dirty="0" smtClean="0"/>
              <a:t>. </a:t>
            </a:r>
          </a:p>
          <a:p>
            <a:pPr>
              <a:buNone/>
            </a:pPr>
            <a:r>
              <a:rPr lang="ko-KR" altLang="en-US" sz="2800" b="1" dirty="0" smtClean="0"/>
              <a:t> 제작을 통하여 </a:t>
            </a:r>
            <a:r>
              <a:rPr lang="en-US" altLang="ko-KR" sz="2800" b="1" dirty="0" smtClean="0"/>
              <a:t>GUI, IO, Thread, </a:t>
            </a:r>
            <a:r>
              <a:rPr lang="ko-KR" altLang="en-US" sz="2800" b="1" dirty="0" smtClean="0"/>
              <a:t>네트워크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데이터간의 이동</a:t>
            </a:r>
            <a:r>
              <a:rPr lang="en-US" altLang="ko-KR" sz="2800" b="1" dirty="0" smtClean="0"/>
              <a:t>), DATA-BASE, </a:t>
            </a:r>
            <a:r>
              <a:rPr lang="en-US" altLang="ko-KR" sz="2800" b="1" dirty="0" err="1" smtClean="0"/>
              <a:t>JFrame</a:t>
            </a:r>
            <a:r>
              <a:rPr lang="ko-KR" altLang="en-US" sz="2800" b="1" dirty="0" smtClean="0"/>
              <a:t>의 활용능력과 이해를 증진시킬수 있습니다</a:t>
            </a:r>
            <a:r>
              <a:rPr lang="en-US" altLang="ko-KR" sz="2800" b="1" dirty="0" smtClean="0"/>
              <a:t>.</a:t>
            </a:r>
            <a:endParaRPr lang="ko-KR" alt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로그 아웃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2749"/>
            <a:ext cx="9143999" cy="6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정보 수정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8075"/>
            <a:ext cx="9144000" cy="621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회원 탈퇴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9144000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대기실</a:t>
            </a:r>
            <a:r>
              <a:rPr lang="en-US" altLang="ko-KR" sz="3200" b="1" dirty="0" smtClean="0"/>
              <a:t>-</a:t>
            </a:r>
            <a:r>
              <a:rPr lang="ko-KR" altLang="en-US" sz="3200" b="1" dirty="0" smtClean="0"/>
              <a:t>채팅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6044"/>
            <a:ext cx="9144000" cy="616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7812320" y="2603004"/>
            <a:ext cx="129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326800" y="2243004"/>
            <a:ext cx="360000" cy="360000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방 입장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20688"/>
            <a:ext cx="9144000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방 만들기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696"/>
            <a:ext cx="9144000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게임 방 </a:t>
            </a:r>
            <a:r>
              <a:rPr lang="en-US" altLang="ko-KR" sz="3200" b="1" dirty="0" smtClean="0"/>
              <a:t>1)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73696"/>
            <a:ext cx="9144000" cy="5784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게임 방 </a:t>
            </a:r>
            <a:r>
              <a:rPr lang="en-US" altLang="ko-KR" sz="3200" b="1" dirty="0" smtClean="0"/>
              <a:t>2)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73696"/>
            <a:ext cx="9144000" cy="5784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게임 진행 </a:t>
            </a:r>
            <a:r>
              <a:rPr lang="en-US" altLang="ko-KR" sz="3200" b="1" dirty="0" smtClean="0"/>
              <a:t>1)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7559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27609"/>
            <a:ext cx="9144000" cy="583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게임 진행 </a:t>
            </a:r>
            <a:r>
              <a:rPr lang="en-US" altLang="ko-KR" sz="3200" b="1" dirty="0" smtClean="0"/>
              <a:t>2)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7559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27609"/>
            <a:ext cx="8964488" cy="583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31207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1 - 2. </a:t>
            </a:r>
            <a:r>
              <a:rPr lang="ko-KR" altLang="en-US" b="1" dirty="0" smtClean="0"/>
              <a:t>마인드맵</a:t>
            </a:r>
            <a:endParaRPr lang="ko-KR" altLang="en-US" b="1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31" y="1340769"/>
            <a:ext cx="8439151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게임 진행 </a:t>
            </a:r>
            <a:r>
              <a:rPr lang="en-US" altLang="ko-KR" sz="3200" b="1" dirty="0" smtClean="0"/>
              <a:t>3)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27609"/>
            <a:ext cx="8964488" cy="583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7559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게임 진행 </a:t>
            </a:r>
            <a:r>
              <a:rPr lang="en-US" altLang="ko-KR" sz="3200" b="1" dirty="0" smtClean="0"/>
              <a:t>4)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7559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27609"/>
            <a:ext cx="8964488" cy="583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게임 진행 </a:t>
            </a:r>
            <a:r>
              <a:rPr lang="en-US" altLang="ko-KR" sz="3200" b="1" dirty="0" smtClean="0"/>
              <a:t>5)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7559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27609"/>
            <a:ext cx="8964488" cy="583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3-2. sequence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게임 진행 </a:t>
            </a:r>
            <a:r>
              <a:rPr lang="en-US" altLang="ko-KR" sz="3200" b="1" dirty="0" smtClean="0"/>
              <a:t>6)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7559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27609"/>
            <a:ext cx="8964488" cy="583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3-3. Class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 (</a:t>
            </a:r>
            <a:r>
              <a:rPr lang="ko-KR" altLang="en-US" sz="3200" b="1" dirty="0" smtClean="0"/>
              <a:t>로그인 화면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parisyu\Desktop\로그인 페이지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4080"/>
            <a:ext cx="9144000" cy="62839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3-3. Class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 (</a:t>
            </a:r>
            <a:r>
              <a:rPr lang="ko-KR" altLang="en-US" sz="3200" b="1" dirty="0" smtClean="0"/>
              <a:t>정보 수정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C:\Users\parisyu\Desktop\정보수정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9144000" cy="6237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3-3. Class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 (</a:t>
            </a:r>
            <a:r>
              <a:rPr lang="ko-KR" altLang="en-US" sz="3200" b="1" dirty="0" smtClean="0"/>
              <a:t>회원 탈퇴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C:\Users\parisyu\Desktop\탈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9148"/>
            <a:ext cx="9144000" cy="61688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3-3. Class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 (</a:t>
            </a:r>
            <a:r>
              <a:rPr lang="ko-KR" altLang="en-US" sz="3200" b="1" dirty="0" smtClean="0"/>
              <a:t>게임 방 </a:t>
            </a:r>
            <a:r>
              <a:rPr lang="en-US" altLang="ko-KR" sz="3200" b="1" dirty="0" smtClean="0"/>
              <a:t>1)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C:\Users\parisyu\Desktop\탈퇴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20688"/>
            <a:ext cx="9144000" cy="62373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3-3. Class </a:t>
            </a:r>
            <a:r>
              <a:rPr lang="ko-KR" altLang="en-US" sz="3200" b="1" dirty="0" smtClean="0"/>
              <a:t>다이어그램</a:t>
            </a:r>
            <a:r>
              <a:rPr lang="en-US" altLang="ko-KR" sz="3200" b="1" dirty="0" smtClean="0"/>
              <a:t> (</a:t>
            </a:r>
            <a:r>
              <a:rPr lang="ko-KR" altLang="en-US" sz="3200" b="1" dirty="0" smtClean="0"/>
              <a:t>게임 방 </a:t>
            </a:r>
            <a:r>
              <a:rPr lang="en-US" altLang="ko-KR" sz="3200" b="1" dirty="0" smtClean="0"/>
              <a:t>2)</a:t>
            </a:r>
            <a:endParaRPr lang="ko-KR" altLang="en-US" sz="3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548680"/>
            <a:ext cx="91440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C:\Users\parisyu\Desktop\겜방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9144000" cy="6237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44" y="2456"/>
            <a:ext cx="8229600" cy="1143000"/>
          </a:xfrm>
        </p:spPr>
        <p:txBody>
          <a:bodyPr/>
          <a:lstStyle/>
          <a:p>
            <a:r>
              <a:rPr lang="en-US" altLang="ko-KR" b="1" dirty="0" smtClean="0"/>
              <a:t>3 - 4. Data-Base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z="1400" b="1" dirty="0"/>
          </a:p>
        </p:txBody>
      </p:sp>
      <p:graphicFrame>
        <p:nvGraphicFramePr>
          <p:cNvPr id="13" name="내용 개체 틀 3"/>
          <p:cNvGraphicFramePr>
            <a:graphicFrameLocks/>
          </p:cNvGraphicFramePr>
          <p:nvPr/>
        </p:nvGraphicFramePr>
        <p:xfrm>
          <a:off x="179512" y="1182961"/>
          <a:ext cx="8805664" cy="559821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476620"/>
                <a:gridCol w="3164522"/>
                <a:gridCol w="3164522"/>
              </a:tblGrid>
              <a:tr h="49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Column Name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</a:t>
                      </a:r>
                      <a:r>
                        <a:rPr lang="en-US" altLang="ko-KR" sz="24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Type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03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ID</a:t>
                      </a:r>
                    </a:p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2400" b="1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Primary_Key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VARCHAR2(50)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아이디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803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NICKNAME</a:t>
                      </a:r>
                    </a:p>
                    <a:p>
                      <a:pPr algn="ctr" latinLnBrk="1"/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24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Primary_Key</a:t>
                      </a: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VARCHAR2(100)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닉네임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PASSWORD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VARCHAR2(100)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비밀번호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NAME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VARCHAR2(100)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GENDER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VARCHAR2(30)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성별</a:t>
                      </a: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TELL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VARCHAR2(50)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연락처</a:t>
                      </a: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EMAIL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VARCHAR2(100)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메일주소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9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JUM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점수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472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GPSU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VARCHAR2(50)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급수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 flipV="1">
            <a:off x="2654678" y="1182960"/>
            <a:ext cx="0" cy="4695996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5827803" y="1178532"/>
            <a:ext cx="0" cy="4695996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/>
              <a:t>1-3.</a:t>
            </a:r>
            <a:r>
              <a:rPr lang="ko-KR" altLang="en-US" sz="4000" b="1" dirty="0" smtClean="0"/>
              <a:t> 요구사항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회원</a:t>
            </a:r>
            <a:r>
              <a:rPr lang="en-US" altLang="ko-KR" sz="4000" b="1" dirty="0" smtClean="0"/>
              <a:t> </a:t>
            </a:r>
            <a:r>
              <a:rPr lang="ko-KR" altLang="en-US" sz="4000" b="1" dirty="0" smtClean="0"/>
              <a:t>가입</a:t>
            </a:r>
            <a:r>
              <a:rPr lang="en-US" altLang="ko-KR" sz="4000" b="1" dirty="0" smtClean="0"/>
              <a:t>(1)</a:t>
            </a:r>
            <a:endParaRPr lang="ko-KR" altLang="en-US" sz="4000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80729"/>
          <a:ext cx="8991309" cy="50749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06822"/>
                <a:gridCol w="964955"/>
                <a:gridCol w="3675174"/>
                <a:gridCol w="2744358"/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 – 1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입력한 정보를 </a:t>
                      </a:r>
                      <a:r>
                        <a:rPr lang="en-US" altLang="ko-KR" sz="1500" b="1" dirty="0" smtClean="0"/>
                        <a:t>DATA-BASE</a:t>
                      </a:r>
                      <a:r>
                        <a:rPr lang="ko-KR" altLang="en-US" sz="1500" b="1" dirty="0" smtClean="0"/>
                        <a:t>에 저장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baseline="0" dirty="0" smtClean="0"/>
                        <a:t>로그인 화면에서 회원가입 버튼 클릭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회원가입 완료 창 확인 후 대기실로 이동 </a:t>
                      </a:r>
                      <a:endParaRPr lang="ko-KR" altLang="en-US" sz="15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주소 입력 시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인증 버튼 활성화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인증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입력한 메일로 인증 번호 발송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인증 번호 확인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발송된 인증 번호와 비교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500" b="1" dirty="0" smtClean="0"/>
                    </a:p>
                    <a:p>
                      <a:pPr algn="ctr" latinLnBrk="1"/>
                      <a:endParaRPr lang="en-US" altLang="ko-KR" sz="1500" b="1" dirty="0" smtClean="0"/>
                    </a:p>
                    <a:p>
                      <a:pPr algn="ctr" latinLnBrk="1"/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예외 흐름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메일 주소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메일 인증 버튼 비 활성화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항목</a:t>
                      </a:r>
                      <a:r>
                        <a:rPr lang="ko-KR" altLang="en-US" sz="1500" b="1" baseline="0" dirty="0" smtClean="0"/>
                        <a:t> 입력란 우측에</a:t>
                      </a:r>
                      <a:endParaRPr lang="en-US" altLang="ko-KR" sz="1500" b="1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 실시간 경고 메시지 출력</a:t>
                      </a:r>
                      <a:endParaRPr lang="ko-KR" altLang="en-US" sz="1500" b="1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메일 주소</a:t>
                      </a:r>
                      <a:r>
                        <a:rPr lang="ko-KR" altLang="en-US" sz="1500" b="1" baseline="0" dirty="0" smtClean="0"/>
                        <a:t> 형식 불 일치 </a:t>
                      </a:r>
                      <a:r>
                        <a:rPr lang="ko-KR" altLang="en-US" sz="1500" b="1" dirty="0" smtClean="0"/>
                        <a:t>시</a:t>
                      </a:r>
                      <a:endParaRPr lang="ko-KR" altLang="en-US" sz="1500" b="1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해당 항목 입력란 우측에</a:t>
                      </a:r>
                      <a:endParaRPr lang="en-US" altLang="ko-KR" sz="15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실시간 경고 메시지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1-3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메일 주소가 중복 시</a:t>
                      </a:r>
                      <a:endParaRPr lang="ko-KR" altLang="en-US" sz="15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3-1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인증 번호 미 기재 시</a:t>
                      </a:r>
                      <a:endParaRPr lang="ko-KR" altLang="en-US" sz="15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3-2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인증 번호 불 일치 시</a:t>
                      </a:r>
                      <a:endParaRPr lang="ko-KR" altLang="en-US" sz="15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>
              <a:buNone/>
            </a:pPr>
            <a:r>
              <a:rPr lang="en-US" altLang="ko-KR" sz="6600" b="1" dirty="0" smtClean="0"/>
              <a:t>4. U I</a:t>
            </a:r>
            <a:endParaRPr lang="ko-KR" altLang="en-US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로그인 화면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933056"/>
            <a:ext cx="432048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908720"/>
            <a:ext cx="432048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1787967" y="2554802"/>
            <a:ext cx="1620000" cy="216000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547664" y="2891610"/>
            <a:ext cx="1872208" cy="216024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787498" y="2253062"/>
            <a:ext cx="1620000" cy="216000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480418" y="6364661"/>
            <a:ext cx="1080120" cy="72008"/>
          </a:xfrm>
          <a:prstGeom prst="rect">
            <a:avLst/>
          </a:prstGeom>
          <a:solidFill>
            <a:srgbClr val="C00000">
              <a:alpha val="0"/>
            </a:srgb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619672" y="2060848"/>
            <a:ext cx="288032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1619672" y="2420888"/>
            <a:ext cx="288032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331640" y="2708920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5004048" y="1412776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004048" y="2348880"/>
            <a:ext cx="316038" cy="288032"/>
          </a:xfrm>
          <a:prstGeom prst="ellipse">
            <a:avLst/>
          </a:prstGeom>
          <a:solidFill>
            <a:srgbClr val="0070C0"/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5004048" y="3284984"/>
            <a:ext cx="316038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1115616" y="6220645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5004048" y="4115392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400600" y="4077072"/>
            <a:ext cx="377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비회원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정보가 일치하지 않을 시</a:t>
            </a:r>
            <a:endParaRPr lang="ko-KR" alt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400600" y="3247226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ID/PW </a:t>
            </a:r>
            <a:r>
              <a:rPr lang="ko-KR" altLang="en-US" b="1" dirty="0" smtClean="0"/>
              <a:t>정상 입력 시 대기실로 이동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393116" y="2325074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비밀번호 입력</a:t>
            </a:r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386086" y="1375018"/>
            <a:ext cx="414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아이디 입력</a:t>
            </a:r>
            <a:endParaRPr lang="ko-KR" altLang="en-US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3148" y="4548361"/>
            <a:ext cx="3495316" cy="60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4860032" y="4077072"/>
            <a:ext cx="4104456" cy="273630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30" idx="3"/>
          </p:cNvCxnSpPr>
          <p:nvPr/>
        </p:nvCxnSpPr>
        <p:spPr>
          <a:xfrm>
            <a:off x="2560538" y="6400665"/>
            <a:ext cx="2371502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3" y="5251376"/>
            <a:ext cx="4104456" cy="156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4860033" y="4077072"/>
            <a:ext cx="4104455" cy="2736303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51520" y="908720"/>
            <a:ext cx="4320480" cy="288032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51520" y="3933056"/>
            <a:ext cx="4320480" cy="288031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로그인 </a:t>
            </a:r>
            <a:r>
              <a:rPr lang="en-US" altLang="ko-KR" b="1" dirty="0" smtClean="0"/>
              <a:t>code)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408" y="1383601"/>
            <a:ext cx="8100392" cy="4760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467544" y="1268760"/>
            <a:ext cx="8306072" cy="493841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1)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995" y="1984648"/>
            <a:ext cx="432048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1543250" y="4266679"/>
            <a:ext cx="540000" cy="144016"/>
          </a:xfrm>
          <a:prstGeom prst="rect">
            <a:avLst/>
          </a:prstGeom>
          <a:solidFill>
            <a:srgbClr val="C00000">
              <a:alpha val="0"/>
            </a:srgbClr>
          </a:solidFill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76056" y="1378084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364088" y="133147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New Id </a:t>
            </a:r>
            <a:r>
              <a:rPr lang="ko-KR" altLang="en-US" b="1" dirty="0" smtClean="0"/>
              <a:t>버튼 클릭</a:t>
            </a:r>
            <a:r>
              <a:rPr lang="en-US" altLang="ko-KR" b="1" dirty="0" smtClean="0"/>
              <a:t>(code)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1187624" y="4077072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055689"/>
            <a:ext cx="3888432" cy="2885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4788024" y="1984648"/>
            <a:ext cx="4104456" cy="296071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1995" y="1984648"/>
            <a:ext cx="4320480" cy="288032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344737" y="894980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96269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 화면</a:t>
            </a:r>
            <a:endParaRPr lang="ko-KR" altLang="en-US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18744"/>
            <a:ext cx="2462380" cy="552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395536" y="1218744"/>
            <a:ext cx="2462380" cy="552262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7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아이디 유효성 검사</a:t>
            </a:r>
            <a:r>
              <a:rPr lang="en-US" altLang="ko-KR" b="1" dirty="0" smtClean="0"/>
              <a:t> code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2922" y="4829623"/>
            <a:ext cx="2941200" cy="53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4930" y="1879446"/>
            <a:ext cx="2727796" cy="49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8826" y="5364435"/>
            <a:ext cx="466725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직사각형 44"/>
          <p:cNvSpPr/>
          <p:nvPr/>
        </p:nvSpPr>
        <p:spPr>
          <a:xfrm>
            <a:off x="3698826" y="4850830"/>
            <a:ext cx="4667250" cy="1800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7334" y="2290286"/>
            <a:ext cx="466782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직사각형 47"/>
          <p:cNvSpPr/>
          <p:nvPr/>
        </p:nvSpPr>
        <p:spPr>
          <a:xfrm>
            <a:off x="3698826" y="1930246"/>
            <a:ext cx="4667250" cy="205549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50" name="직선 연결선 49"/>
          <p:cNvCxnSpPr/>
          <p:nvPr/>
        </p:nvCxnSpPr>
        <p:spPr>
          <a:xfrm>
            <a:off x="3698256" y="5242960"/>
            <a:ext cx="466725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698826" y="2243678"/>
            <a:ext cx="4676328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16152" y="1533106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아이디 중복 시 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216152" y="4450742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사용 가능한 아이디 시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3928120" y="448222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3982489" y="1570239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8" name="타원 37"/>
          <p:cNvSpPr/>
          <p:nvPr/>
        </p:nvSpPr>
        <p:spPr>
          <a:xfrm>
            <a:off x="4634930" y="89078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직사각형 31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95536" y="211380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39" name="직사각형 38"/>
          <p:cNvSpPr/>
          <p:nvPr/>
        </p:nvSpPr>
        <p:spPr>
          <a:xfrm>
            <a:off x="611560" y="2401838"/>
            <a:ext cx="201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4" name="직선 화살표 연결선 43"/>
          <p:cNvCxnSpPr>
            <a:stCxn id="39" idx="3"/>
          </p:cNvCxnSpPr>
          <p:nvPr/>
        </p:nvCxnSpPr>
        <p:spPr>
          <a:xfrm>
            <a:off x="2627560" y="2509850"/>
            <a:ext cx="107977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hape 51"/>
          <p:cNvCxnSpPr>
            <a:endCxn id="45" idx="1"/>
          </p:cNvCxnSpPr>
          <p:nvPr/>
        </p:nvCxnSpPr>
        <p:spPr>
          <a:xfrm rot="16200000" flipH="1">
            <a:off x="1794842" y="3846846"/>
            <a:ext cx="3240980" cy="56698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7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아이디 유효성 검사</a:t>
            </a:r>
            <a:r>
              <a:rPr lang="en-US" altLang="ko-KR" b="1" dirty="0" smtClean="0"/>
              <a:t> code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62" name="Shape 61"/>
          <p:cNvCxnSpPr/>
          <p:nvPr/>
        </p:nvCxnSpPr>
        <p:spPr>
          <a:xfrm rot="16200000" flipH="1">
            <a:off x="2135379" y="3512558"/>
            <a:ext cx="2568985" cy="576065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4509120"/>
            <a:ext cx="280831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0508" y="2023018"/>
            <a:ext cx="280831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2489744"/>
            <a:ext cx="420052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3708474" y="2023018"/>
            <a:ext cx="4199955" cy="1524001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3" name="직선 연결선 32"/>
          <p:cNvCxnSpPr/>
          <p:nvPr/>
        </p:nvCxnSpPr>
        <p:spPr>
          <a:xfrm>
            <a:off x="3708474" y="2420888"/>
            <a:ext cx="4199955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8474" y="4975846"/>
            <a:ext cx="42386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/>
          <p:cNvSpPr/>
          <p:nvPr/>
        </p:nvSpPr>
        <p:spPr>
          <a:xfrm>
            <a:off x="3707904" y="4559770"/>
            <a:ext cx="4239195" cy="153352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3707904" y="4925046"/>
            <a:ext cx="4200525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93344" y="1628800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아이디 형식 불 일치 시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084836" y="4173696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미 기재 시</a:t>
            </a:r>
            <a:endParaRPr lang="ko-KR" altLang="en-US" b="1" dirty="0"/>
          </a:p>
        </p:txBody>
      </p:sp>
      <p:sp>
        <p:nvSpPr>
          <p:cNvPr id="38" name="타원 37"/>
          <p:cNvSpPr/>
          <p:nvPr/>
        </p:nvSpPr>
        <p:spPr>
          <a:xfrm>
            <a:off x="3810251" y="1687361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0" name="타원 39"/>
          <p:cNvSpPr/>
          <p:nvPr/>
        </p:nvSpPr>
        <p:spPr>
          <a:xfrm>
            <a:off x="3793359" y="422108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1" name="타원 40"/>
          <p:cNvSpPr/>
          <p:nvPr/>
        </p:nvSpPr>
        <p:spPr>
          <a:xfrm>
            <a:off x="4580508" y="93071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직사각형 38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395536" y="211380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611560" y="2401838"/>
            <a:ext cx="201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6" name="직선 화살표 연결선 45"/>
          <p:cNvCxnSpPr>
            <a:stCxn id="44" idx="3"/>
          </p:cNvCxnSpPr>
          <p:nvPr/>
        </p:nvCxnSpPr>
        <p:spPr>
          <a:xfrm>
            <a:off x="2627560" y="2509850"/>
            <a:ext cx="1080914" cy="624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611560" y="2819028"/>
            <a:ext cx="2088000" cy="288000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7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비밀번호 유효성 검사</a:t>
            </a:r>
            <a:r>
              <a:rPr lang="en-US" altLang="ko-KR" b="1" dirty="0" smtClean="0"/>
              <a:t> code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1600201"/>
            <a:ext cx="1971675" cy="532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1022" y="3401446"/>
            <a:ext cx="199072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6806" y="2047503"/>
            <a:ext cx="481965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98614" y="3689477"/>
            <a:ext cx="5124450" cy="675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3598614" y="3401446"/>
            <a:ext cx="5077842" cy="963658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직사각형 29"/>
          <p:cNvSpPr/>
          <p:nvPr/>
        </p:nvSpPr>
        <p:spPr>
          <a:xfrm>
            <a:off x="3589288" y="1556792"/>
            <a:ext cx="5077842" cy="1266825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1" name="직선 연결선 40"/>
          <p:cNvCxnSpPr/>
          <p:nvPr/>
        </p:nvCxnSpPr>
        <p:spPr>
          <a:xfrm>
            <a:off x="3598614" y="2022103"/>
            <a:ext cx="5068516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896" y="5327476"/>
            <a:ext cx="477202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68540" y="4877496"/>
            <a:ext cx="2618208" cy="44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직사각형 48"/>
          <p:cNvSpPr/>
          <p:nvPr/>
        </p:nvSpPr>
        <p:spPr>
          <a:xfrm>
            <a:off x="3598614" y="4877496"/>
            <a:ext cx="5068516" cy="193588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3598614" y="5250236"/>
            <a:ext cx="5068516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28120" y="1187460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지정 자릿수 미만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초과 시</a:t>
            </a:r>
            <a:endParaRPr lang="ko-KR" altLang="en-US" b="1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3563888" y="3689477"/>
            <a:ext cx="5159176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928120" y="2987660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사용 가능할 시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928120" y="4499828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미 기재 시</a:t>
            </a:r>
            <a:endParaRPr lang="ko-KR" altLang="en-US" b="1" dirty="0"/>
          </a:p>
        </p:txBody>
      </p:sp>
      <p:sp>
        <p:nvSpPr>
          <p:cNvPr id="38" name="타원 37"/>
          <p:cNvSpPr/>
          <p:nvPr/>
        </p:nvSpPr>
        <p:spPr>
          <a:xfrm>
            <a:off x="3680429" y="4540169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0" name="타원 39"/>
          <p:cNvSpPr/>
          <p:nvPr/>
        </p:nvSpPr>
        <p:spPr>
          <a:xfrm>
            <a:off x="3681010" y="3055513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3" name="타원 42"/>
          <p:cNvSpPr/>
          <p:nvPr/>
        </p:nvSpPr>
        <p:spPr>
          <a:xfrm>
            <a:off x="3640088" y="1218744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4" name="타원 43"/>
          <p:cNvSpPr/>
          <p:nvPr/>
        </p:nvSpPr>
        <p:spPr>
          <a:xfrm>
            <a:off x="4580508" y="89078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smtClean="0"/>
              <a:t>2	</a:t>
            </a:r>
            <a:endParaRPr lang="ko-KR" altLang="en-US" b="1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직사각형 46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95536" y="251829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611560" y="2806328"/>
            <a:ext cx="201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54" name="꺾인 연결선 53"/>
          <p:cNvCxnSpPr>
            <a:stCxn id="50" idx="3"/>
            <a:endCxn id="30" idx="1"/>
          </p:cNvCxnSpPr>
          <p:nvPr/>
        </p:nvCxnSpPr>
        <p:spPr>
          <a:xfrm flipV="1">
            <a:off x="2627560" y="2190205"/>
            <a:ext cx="961728" cy="72413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50" idx="3"/>
            <a:endCxn id="27" idx="1"/>
          </p:cNvCxnSpPr>
          <p:nvPr/>
        </p:nvCxnSpPr>
        <p:spPr>
          <a:xfrm>
            <a:off x="2627560" y="2914340"/>
            <a:ext cx="971054" cy="96893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50" idx="3"/>
            <a:endCxn id="49" idx="1"/>
          </p:cNvCxnSpPr>
          <p:nvPr/>
        </p:nvCxnSpPr>
        <p:spPr>
          <a:xfrm>
            <a:off x="2627560" y="2914340"/>
            <a:ext cx="971054" cy="293109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611560" y="3234216"/>
            <a:ext cx="2088000" cy="288000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7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비밀번호 유효성 검사</a:t>
            </a:r>
            <a:r>
              <a:rPr lang="en-US" altLang="ko-KR" b="1" dirty="0" smtClean="0"/>
              <a:t> code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873423"/>
            <a:ext cx="2000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014" y="4490045"/>
            <a:ext cx="20193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8614" y="2482626"/>
            <a:ext cx="53530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3598614" y="1844824"/>
            <a:ext cx="5353050" cy="170460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6" name="직선 연결선 25"/>
          <p:cNvCxnSpPr/>
          <p:nvPr/>
        </p:nvCxnSpPr>
        <p:spPr>
          <a:xfrm>
            <a:off x="3589288" y="2305471"/>
            <a:ext cx="5362376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98615" y="5042495"/>
            <a:ext cx="5353049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/>
          <p:cNvSpPr/>
          <p:nvPr/>
        </p:nvSpPr>
        <p:spPr>
          <a:xfrm>
            <a:off x="3589288" y="4490045"/>
            <a:ext cx="5362376" cy="1819275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3589288" y="4922093"/>
            <a:ext cx="5362376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28120" y="1425476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비밀번호가 불 일치 시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928120" y="4067780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비밀번호 일치 시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440650" y="291929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40" name="타원 39"/>
          <p:cNvSpPr/>
          <p:nvPr/>
        </p:nvSpPr>
        <p:spPr>
          <a:xfrm>
            <a:off x="4618608" y="89078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41" name="타원 40"/>
          <p:cNvSpPr/>
          <p:nvPr/>
        </p:nvSpPr>
        <p:spPr>
          <a:xfrm>
            <a:off x="3653535" y="1456185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3" name="타원 42"/>
          <p:cNvSpPr/>
          <p:nvPr/>
        </p:nvSpPr>
        <p:spPr>
          <a:xfrm>
            <a:off x="3653535" y="4108739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직사각형 31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95536" y="2943994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611560" y="3232026"/>
            <a:ext cx="201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6" name="꺾인 연결선 45"/>
          <p:cNvCxnSpPr>
            <a:stCxn id="44" idx="3"/>
            <a:endCxn id="24" idx="1"/>
          </p:cNvCxnSpPr>
          <p:nvPr/>
        </p:nvCxnSpPr>
        <p:spPr>
          <a:xfrm flipV="1">
            <a:off x="2627560" y="2697125"/>
            <a:ext cx="971054" cy="64291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4" idx="3"/>
            <a:endCxn id="35" idx="1"/>
          </p:cNvCxnSpPr>
          <p:nvPr/>
        </p:nvCxnSpPr>
        <p:spPr>
          <a:xfrm>
            <a:off x="2627560" y="3340038"/>
            <a:ext cx="961728" cy="205964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18744"/>
            <a:ext cx="2462380" cy="5522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395536" y="339509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611560" y="3717032"/>
            <a:ext cx="2088232" cy="24993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타원 38"/>
          <p:cNvSpPr/>
          <p:nvPr/>
        </p:nvSpPr>
        <p:spPr>
          <a:xfrm>
            <a:off x="4580508" y="905521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297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이름 유효성 검사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730002"/>
            <a:ext cx="1724025" cy="33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0381" y="3432794"/>
            <a:ext cx="1409700" cy="3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2064642"/>
            <a:ext cx="4305300" cy="819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896" y="3792834"/>
            <a:ext cx="4686300" cy="917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68540" y="5232994"/>
            <a:ext cx="2223740" cy="36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32870" y="5593034"/>
            <a:ext cx="43243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3635896" y="3458194"/>
            <a:ext cx="4686300" cy="1252637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직사각형 26"/>
          <p:cNvSpPr/>
          <p:nvPr/>
        </p:nvSpPr>
        <p:spPr>
          <a:xfrm>
            <a:off x="3635896" y="1740991"/>
            <a:ext cx="4686300" cy="1143541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직사각형 29"/>
          <p:cNvSpPr/>
          <p:nvPr/>
        </p:nvSpPr>
        <p:spPr>
          <a:xfrm>
            <a:off x="3635896" y="5269384"/>
            <a:ext cx="4686300" cy="139997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3635896" y="2005334"/>
            <a:ext cx="46863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635896" y="3720826"/>
            <a:ext cx="46863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635896" y="5559126"/>
            <a:ext cx="46863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3657104" y="1378084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021336" y="1331476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영문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특수 기호 기재 시</a:t>
            </a:r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3657104" y="310627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021336" y="3059668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사용가능 할 시</a:t>
            </a:r>
            <a:endParaRPr lang="ko-KR" altLang="en-US" b="1" dirty="0"/>
          </a:p>
        </p:txBody>
      </p:sp>
      <p:sp>
        <p:nvSpPr>
          <p:cNvPr id="37" name="타원 36"/>
          <p:cNvSpPr/>
          <p:nvPr/>
        </p:nvSpPr>
        <p:spPr>
          <a:xfrm>
            <a:off x="3657104" y="491576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021336" y="4869160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미 기재 시</a:t>
            </a:r>
            <a:endParaRPr lang="ko-KR" altLang="en-US" b="1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직사각형 40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395536" y="339509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45" name="직사각형 44"/>
          <p:cNvSpPr/>
          <p:nvPr/>
        </p:nvSpPr>
        <p:spPr>
          <a:xfrm>
            <a:off x="611560" y="3683124"/>
            <a:ext cx="201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9" name="꺾인 연결선 48"/>
          <p:cNvCxnSpPr>
            <a:stCxn id="45" idx="3"/>
            <a:endCxn id="27" idx="1"/>
          </p:cNvCxnSpPr>
          <p:nvPr/>
        </p:nvCxnSpPr>
        <p:spPr>
          <a:xfrm flipV="1">
            <a:off x="2627560" y="2312762"/>
            <a:ext cx="1008336" cy="14783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5" idx="3"/>
            <a:endCxn id="26" idx="1"/>
          </p:cNvCxnSpPr>
          <p:nvPr/>
        </p:nvCxnSpPr>
        <p:spPr>
          <a:xfrm>
            <a:off x="2627560" y="3791136"/>
            <a:ext cx="1008336" cy="29337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5" idx="3"/>
            <a:endCxn id="30" idx="1"/>
          </p:cNvCxnSpPr>
          <p:nvPr/>
        </p:nvCxnSpPr>
        <p:spPr>
          <a:xfrm>
            <a:off x="2627560" y="3791136"/>
            <a:ext cx="1008336" cy="217823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611409"/>
          <a:ext cx="8991309" cy="620196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1010225"/>
                <a:gridCol w="2025825"/>
                <a:gridCol w="3074294"/>
              </a:tblGrid>
              <a:tr h="180115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/>
                        <a:t>1 – 2</a:t>
                      </a:r>
                      <a:endParaRPr lang="ko-KR" altLang="en-US" sz="2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61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기본흐름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6998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en-US" altLang="ko-KR" sz="1400" b="1" dirty="0" smtClean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/>
                    </a:p>
                    <a:p>
                      <a:pPr algn="ctr" latinLnBrk="1"/>
                      <a:r>
                        <a:rPr lang="ko-KR" altLang="en-US" sz="1400" b="1" dirty="0" smtClean="0"/>
                        <a:t>가입완료 버튼 클릭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가입 정보를 </a:t>
                      </a:r>
                      <a:r>
                        <a:rPr lang="en-US" altLang="ko-KR" sz="1400" b="1" dirty="0" smtClean="0"/>
                        <a:t>DB</a:t>
                      </a:r>
                      <a:r>
                        <a:rPr lang="ko-KR" altLang="en-US" sz="1400" b="1" dirty="0" smtClean="0"/>
                        <a:t>에 저장</a:t>
                      </a:r>
                      <a:r>
                        <a:rPr lang="en-US" altLang="ko-KR" sz="1400" b="1" dirty="0" smtClean="0"/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가입 완료 팝업 창 확인</a:t>
                      </a:r>
                      <a:r>
                        <a:rPr lang="en-US" altLang="ko-KR" sz="1400" b="1" dirty="0" smtClean="0"/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로그인 화면으로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dirty="0" smtClean="0"/>
                        <a:t>이동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306198">
                <a:tc row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예외흐름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/>
                        <a:t>4-1</a:t>
                      </a:r>
                      <a:endParaRPr lang="ko-KR" altLang="en-US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아이디 미 기재 시 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smtClean="0"/>
                        <a:t>해당 항목 입력란 우측에</a:t>
                      </a:r>
                      <a:endParaRPr lang="en-US" altLang="ko-KR" sz="1800" b="1" dirty="0" smtClean="0"/>
                    </a:p>
                    <a:p>
                      <a:pPr algn="ctr"/>
                      <a:r>
                        <a:rPr lang="ko-KR" altLang="en-US" sz="1800" b="1" dirty="0" smtClean="0"/>
                        <a:t>경고 메시지 출력</a:t>
                      </a:r>
                      <a:endParaRPr lang="en-US" altLang="ko-KR" sz="1800" b="1" dirty="0" smtClean="0"/>
                    </a:p>
                  </a:txBody>
                  <a:tcPr anchor="ctr"/>
                </a:tc>
              </a:tr>
              <a:tr h="4412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/>
                        <a:t>4-2</a:t>
                      </a:r>
                      <a:endParaRPr lang="ko-KR" altLang="en-US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/>
                        <a:t>비밀번호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미 기재 시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/>
                        <a:t>4-2</a:t>
                      </a:r>
                      <a:endParaRPr lang="ko-KR" altLang="en-US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닉네임 미 기재 시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/>
                        <a:t>4-3</a:t>
                      </a:r>
                      <a:endParaRPr lang="ko-KR" altLang="en-US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이름 미 기재 시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/>
                        <a:t>4-4</a:t>
                      </a:r>
                      <a:endParaRPr lang="ko-KR" altLang="en-US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성별을 선택하지 않을 시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400" b="1" dirty="0"/>
                    </a:p>
                  </a:txBody>
                  <a:tcPr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/>
                        <a:t>4-5</a:t>
                      </a:r>
                      <a:endParaRPr lang="ko-KR" altLang="en-US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연락처 미 기재 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400" b="1" dirty="0" smtClean="0"/>
                    </a:p>
                  </a:txBody>
                  <a:tcPr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ko-KR" sz="5400" b="1" dirty="0" smtClean="0"/>
                        <a:t>*</a:t>
                      </a:r>
                      <a:endParaRPr lang="ko-KR" altLang="en-US" sz="5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아이디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형식 불 일치 시</a:t>
                      </a:r>
                      <a:endParaRPr lang="ko-KR" altLang="en-US" sz="1400" b="1" dirty="0"/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smtClean="0"/>
                        <a:t>해당 항목 입력란 우측에 </a:t>
                      </a:r>
                      <a:endParaRPr lang="en-US" altLang="ko-KR" sz="1800" b="1" dirty="0" smtClean="0"/>
                    </a:p>
                    <a:p>
                      <a:pPr algn="ctr"/>
                      <a:r>
                        <a:rPr lang="ko-KR" altLang="en-US" sz="1800" b="1" dirty="0" smtClean="0"/>
                        <a:t>실시간 경고 메시지 출력</a:t>
                      </a:r>
                      <a:endParaRPr lang="en-US" altLang="ko-KR" sz="1800" b="1" dirty="0" smtClean="0"/>
                    </a:p>
                    <a:p>
                      <a:pPr algn="ctr"/>
                      <a:endParaRPr lang="en-US" altLang="ko-KR" sz="1800" b="1" dirty="0" smtClean="0"/>
                    </a:p>
                  </a:txBody>
                  <a:tcPr anchor="ctr"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중복 시</a:t>
                      </a:r>
                      <a:endParaRPr lang="ko-KR" altLang="en-US" sz="14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400" b="1" dirty="0" smtClean="0"/>
                    </a:p>
                  </a:txBody>
                  <a:tcPr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비밀번호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형식 불 일치 시 </a:t>
                      </a:r>
                      <a:endParaRPr lang="ko-KR" altLang="en-US" sz="14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400" b="1" dirty="0" smtClean="0"/>
                    </a:p>
                  </a:txBody>
                  <a:tcPr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확인과 불 일치 시</a:t>
                      </a:r>
                      <a:endParaRPr lang="ko-KR" altLang="en-US" sz="14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닉네임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형식 불 일치 시</a:t>
                      </a:r>
                      <a:endParaRPr lang="ko-KR" altLang="en-US" sz="14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400" b="1" dirty="0"/>
                    </a:p>
                  </a:txBody>
                  <a:tcPr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중복 시</a:t>
                      </a:r>
                      <a:endParaRPr lang="ko-KR" altLang="en-US" sz="14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6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연락처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미 기재 시 </a:t>
                      </a:r>
                      <a:endParaRPr lang="ko-KR" altLang="en-US" sz="14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5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/>
                        <a:t>중복 시</a:t>
                      </a:r>
                      <a:endParaRPr lang="ko-KR" altLang="en-US" sz="14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/>
              <a:t>1-3.</a:t>
            </a:r>
            <a:r>
              <a:rPr lang="ko-KR" altLang="en-US" sz="4000" b="1" dirty="0" smtClean="0"/>
              <a:t> 요구사항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회원</a:t>
            </a:r>
            <a:r>
              <a:rPr lang="en-US" altLang="ko-KR" sz="4000" b="1" dirty="0" smtClean="0"/>
              <a:t> </a:t>
            </a:r>
            <a:r>
              <a:rPr lang="ko-KR" altLang="en-US" sz="4000" b="1" dirty="0" smtClean="0"/>
              <a:t>가입</a:t>
            </a:r>
            <a:r>
              <a:rPr lang="en-US" altLang="ko-KR" sz="4000" b="1" dirty="0" smtClean="0"/>
              <a:t>(2)</a:t>
            </a:r>
            <a:endParaRPr lang="ko-KR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18744"/>
            <a:ext cx="2462380" cy="5522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395536" y="375094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611560" y="4077072"/>
            <a:ext cx="2088232" cy="24993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타원 38"/>
          <p:cNvSpPr/>
          <p:nvPr/>
        </p:nvSpPr>
        <p:spPr>
          <a:xfrm>
            <a:off x="4580508" y="905521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19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닉네임 유효성 검사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5109190"/>
            <a:ext cx="222374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926733"/>
            <a:ext cx="222374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2326783"/>
            <a:ext cx="4806752" cy="211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05200" y="5575915"/>
            <a:ext cx="4267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3905200" y="1926733"/>
            <a:ext cx="4817864" cy="251037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3905200" y="5085184"/>
            <a:ext cx="4817864" cy="1557531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3905200" y="2286673"/>
            <a:ext cx="482548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905200" y="5507331"/>
            <a:ext cx="482548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923928" y="152210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288160" y="1475492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닉네임 중복 시</a:t>
            </a:r>
            <a:endParaRPr lang="ko-KR" altLang="en-US" b="1" dirty="0"/>
          </a:p>
        </p:txBody>
      </p:sp>
      <p:sp>
        <p:nvSpPr>
          <p:cNvPr id="37" name="타원 36"/>
          <p:cNvSpPr/>
          <p:nvPr/>
        </p:nvSpPr>
        <p:spPr>
          <a:xfrm>
            <a:off x="3932436" y="469045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296668" y="4643844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형식 불 일치 시</a:t>
            </a:r>
            <a:endParaRPr lang="ko-KR" altLang="en-US" b="1" dirty="0"/>
          </a:p>
        </p:txBody>
      </p:sp>
      <p:sp>
        <p:nvSpPr>
          <p:cNvPr id="41" name="타원 4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직사각형 30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95536" y="376364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40" name="직사각형 39"/>
          <p:cNvSpPr/>
          <p:nvPr/>
        </p:nvSpPr>
        <p:spPr>
          <a:xfrm>
            <a:off x="611560" y="4051672"/>
            <a:ext cx="201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4" name="꺾인 연결선 43"/>
          <p:cNvCxnSpPr>
            <a:stCxn id="40" idx="3"/>
          </p:cNvCxnSpPr>
          <p:nvPr/>
        </p:nvCxnSpPr>
        <p:spPr>
          <a:xfrm flipV="1">
            <a:off x="2627560" y="3068960"/>
            <a:ext cx="1277640" cy="109072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40" idx="3"/>
            <a:endCxn id="22" idx="1"/>
          </p:cNvCxnSpPr>
          <p:nvPr/>
        </p:nvCxnSpPr>
        <p:spPr>
          <a:xfrm>
            <a:off x="2627560" y="4159684"/>
            <a:ext cx="1277640" cy="170426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6752853" y="287962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395536" y="375094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611560" y="4064372"/>
            <a:ext cx="2088232" cy="24993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타원 38"/>
          <p:cNvSpPr/>
          <p:nvPr/>
        </p:nvSpPr>
        <p:spPr>
          <a:xfrm>
            <a:off x="4580508" y="905521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19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닉네임 유효성 검사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4676403"/>
            <a:ext cx="2223740" cy="36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7542" y="1988840"/>
            <a:ext cx="222374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5200" y="2407940"/>
            <a:ext cx="504825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3905200" y="1988840"/>
            <a:ext cx="5048250" cy="1724025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70089" y="5045976"/>
            <a:ext cx="47529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3905200" y="4623445"/>
            <a:ext cx="4817864" cy="149885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3905200" y="2344589"/>
            <a:ext cx="504825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905200" y="5008885"/>
            <a:ext cx="4817864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873128" y="159410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237360" y="1547500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사용 가능 할 시</a:t>
            </a:r>
            <a:endParaRPr lang="ko-KR" altLang="en-US" b="1" dirty="0"/>
          </a:p>
        </p:txBody>
      </p:sp>
      <p:sp>
        <p:nvSpPr>
          <p:cNvPr id="41" name="타원 40"/>
          <p:cNvSpPr/>
          <p:nvPr/>
        </p:nvSpPr>
        <p:spPr>
          <a:xfrm>
            <a:off x="3873128" y="4258404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237360" y="4211796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미 기재 시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95536" y="376364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611560" y="4051672"/>
            <a:ext cx="201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6" name="꺾인 연결선 45"/>
          <p:cNvCxnSpPr>
            <a:stCxn id="44" idx="3"/>
            <a:endCxn id="25" idx="1"/>
          </p:cNvCxnSpPr>
          <p:nvPr/>
        </p:nvCxnSpPr>
        <p:spPr>
          <a:xfrm flipV="1">
            <a:off x="2627560" y="2850853"/>
            <a:ext cx="1277640" cy="130883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4" idx="3"/>
            <a:endCxn id="27" idx="1"/>
          </p:cNvCxnSpPr>
          <p:nvPr/>
        </p:nvCxnSpPr>
        <p:spPr>
          <a:xfrm>
            <a:off x="2627560" y="4159684"/>
            <a:ext cx="1277640" cy="12131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39" name="타원 38"/>
          <p:cNvSpPr/>
          <p:nvPr/>
        </p:nvSpPr>
        <p:spPr>
          <a:xfrm>
            <a:off x="4580508" y="905521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성별 유효성 검사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3036" y="3708524"/>
            <a:ext cx="53721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3347864" y="3636491"/>
            <a:ext cx="5577780" cy="1868041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347864" y="325029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712096" y="3203684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성별 미 선택 시</a:t>
            </a:r>
            <a:endParaRPr lang="ko-KR" altLang="en-US" b="1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95536" y="407707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611560" y="4365104"/>
            <a:ext cx="2016000" cy="288000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2" name="직선 화살표 연결선 31"/>
          <p:cNvCxnSpPr>
            <a:stCxn id="22" idx="3"/>
          </p:cNvCxnSpPr>
          <p:nvPr/>
        </p:nvCxnSpPr>
        <p:spPr>
          <a:xfrm>
            <a:off x="2627560" y="4509104"/>
            <a:ext cx="720304" cy="1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4831060"/>
            <a:ext cx="2088232" cy="28803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2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연락처 유효성 검사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94387" y="1902321"/>
            <a:ext cx="16859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3884364" y="1902321"/>
            <a:ext cx="5172075" cy="2390775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8" name="직선 연결선 37"/>
          <p:cNvCxnSpPr/>
          <p:nvPr/>
        </p:nvCxnSpPr>
        <p:spPr>
          <a:xfrm>
            <a:off x="3884364" y="2262361"/>
            <a:ext cx="5172075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5993" y="2319734"/>
            <a:ext cx="4988495" cy="194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5069921"/>
            <a:ext cx="2223740" cy="36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75993" y="5439494"/>
            <a:ext cx="45434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직사각형 42"/>
          <p:cNvSpPr/>
          <p:nvPr/>
        </p:nvSpPr>
        <p:spPr>
          <a:xfrm>
            <a:off x="3884364" y="5069921"/>
            <a:ext cx="4635054" cy="1455423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3884364" y="5359866"/>
            <a:ext cx="4635054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75460" y="1484784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연락처 중복 시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271268" y="4643844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연락처 미 기재 시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4016334" y="152989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2" name="타원 31"/>
          <p:cNvSpPr/>
          <p:nvPr/>
        </p:nvSpPr>
        <p:spPr>
          <a:xfrm>
            <a:off x="427203" y="4495673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4644008" y="89078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4000875" y="469763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95536" y="450061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40" name="직사각형 39"/>
          <p:cNvSpPr/>
          <p:nvPr/>
        </p:nvSpPr>
        <p:spPr>
          <a:xfrm>
            <a:off x="611560" y="4788644"/>
            <a:ext cx="201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6" name="꺾인 연결선 45"/>
          <p:cNvCxnSpPr>
            <a:stCxn id="40" idx="3"/>
            <a:endCxn id="25" idx="1"/>
          </p:cNvCxnSpPr>
          <p:nvPr/>
        </p:nvCxnSpPr>
        <p:spPr>
          <a:xfrm flipV="1">
            <a:off x="2627560" y="3097709"/>
            <a:ext cx="1256804" cy="179894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0" idx="3"/>
            <a:endCxn id="43" idx="1"/>
          </p:cNvCxnSpPr>
          <p:nvPr/>
        </p:nvCxnSpPr>
        <p:spPr>
          <a:xfrm>
            <a:off x="2627560" y="4896656"/>
            <a:ext cx="1256804" cy="90097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4831060"/>
            <a:ext cx="2088232" cy="28803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2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연락처 유효성 검사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7963" y="1847873"/>
            <a:ext cx="1836712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7963" y="4406230"/>
            <a:ext cx="1836712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4364" y="4872955"/>
            <a:ext cx="44386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4364" y="2296665"/>
            <a:ext cx="48387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3884364" y="1847874"/>
            <a:ext cx="4838700" cy="172514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3884364" y="4406230"/>
            <a:ext cx="4438650" cy="154305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884364" y="2207913"/>
            <a:ext cx="48387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884364" y="4817914"/>
            <a:ext cx="443865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37360" y="1425476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사용 가능 할 시</a:t>
            </a:r>
            <a:endParaRPr lang="ko-KR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237360" y="3995772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( - ) </a:t>
            </a:r>
            <a:r>
              <a:rPr lang="ko-KR" altLang="en-US" b="1" dirty="0" smtClean="0"/>
              <a:t>기호 미 기재 시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4009383" y="145789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4053003" y="405017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2" name="타원 31"/>
          <p:cNvSpPr/>
          <p:nvPr/>
        </p:nvSpPr>
        <p:spPr>
          <a:xfrm>
            <a:off x="4618608" y="89078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454097" y="4477453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직사각형 38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95536" y="449642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11560" y="4784452"/>
            <a:ext cx="201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5" name="꺾인 연결선 44"/>
          <p:cNvCxnSpPr>
            <a:stCxn id="43" idx="3"/>
            <a:endCxn id="22" idx="1"/>
          </p:cNvCxnSpPr>
          <p:nvPr/>
        </p:nvCxnSpPr>
        <p:spPr>
          <a:xfrm>
            <a:off x="2627560" y="4892464"/>
            <a:ext cx="1256804" cy="28529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3" idx="3"/>
            <a:endCxn id="21" idx="1"/>
          </p:cNvCxnSpPr>
          <p:nvPr/>
        </p:nvCxnSpPr>
        <p:spPr>
          <a:xfrm flipV="1">
            <a:off x="2627560" y="2710445"/>
            <a:ext cx="1256804" cy="218201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5169892"/>
            <a:ext cx="2088232" cy="28803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9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메일주소 유효성 검사 </a:t>
            </a:r>
            <a:r>
              <a:rPr lang="en-US" altLang="ko-KR" b="1" dirty="0" smtClean="0"/>
              <a:t>code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3972" y="1799828"/>
            <a:ext cx="1836712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218928"/>
            <a:ext cx="55245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3563888" y="1799828"/>
            <a:ext cx="5524500" cy="27813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6" name="직선 연결선 25"/>
          <p:cNvCxnSpPr/>
          <p:nvPr/>
        </p:nvCxnSpPr>
        <p:spPr>
          <a:xfrm>
            <a:off x="3563888" y="2188467"/>
            <a:ext cx="55245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4380" y="5163650"/>
            <a:ext cx="2223740" cy="36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5674568"/>
            <a:ext cx="4267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3563888" y="5201750"/>
            <a:ext cx="4267200" cy="1539618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3563888" y="5533223"/>
            <a:ext cx="42672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28120" y="1416968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메일 중복 시</a:t>
            </a:r>
            <a:endParaRPr lang="ko-KR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928120" y="4787860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메일 주소 미 기재 시</a:t>
            </a:r>
            <a:endParaRPr lang="ko-KR" altLang="en-US" b="1" dirty="0"/>
          </a:p>
        </p:txBody>
      </p:sp>
      <p:sp>
        <p:nvSpPr>
          <p:cNvPr id="32" name="타원 31"/>
          <p:cNvSpPr/>
          <p:nvPr/>
        </p:nvSpPr>
        <p:spPr>
          <a:xfrm>
            <a:off x="454097" y="4828819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4632055" y="88182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43" name="타원 42"/>
          <p:cNvSpPr/>
          <p:nvPr/>
        </p:nvSpPr>
        <p:spPr>
          <a:xfrm>
            <a:off x="3666982" y="1456185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4" name="타원 43"/>
          <p:cNvSpPr/>
          <p:nvPr/>
        </p:nvSpPr>
        <p:spPr>
          <a:xfrm>
            <a:off x="3635896" y="482404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직사각형 38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95536" y="485646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45" name="직사각형 44"/>
          <p:cNvSpPr/>
          <p:nvPr/>
        </p:nvSpPr>
        <p:spPr>
          <a:xfrm>
            <a:off x="611560" y="5144492"/>
            <a:ext cx="201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7" name="꺾인 연결선 46"/>
          <p:cNvCxnSpPr>
            <a:stCxn id="45" idx="3"/>
            <a:endCxn id="20" idx="1"/>
          </p:cNvCxnSpPr>
          <p:nvPr/>
        </p:nvCxnSpPr>
        <p:spPr>
          <a:xfrm flipV="1">
            <a:off x="2627560" y="3190478"/>
            <a:ext cx="936328" cy="206202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5" idx="3"/>
          </p:cNvCxnSpPr>
          <p:nvPr/>
        </p:nvCxnSpPr>
        <p:spPr>
          <a:xfrm>
            <a:off x="2627560" y="5252504"/>
            <a:ext cx="936328" cy="87366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5169892"/>
            <a:ext cx="2088232" cy="28803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9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메일주소 유효성 검사 </a:t>
            </a:r>
            <a:r>
              <a:rPr lang="en-US" altLang="ko-KR" b="1" dirty="0" smtClean="0"/>
              <a:t>code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938040"/>
            <a:ext cx="18367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7162" y="4458320"/>
            <a:ext cx="1836712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8598" y="4877147"/>
            <a:ext cx="49244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7904" y="2333874"/>
            <a:ext cx="45815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3707904" y="1981449"/>
            <a:ext cx="4925119" cy="139065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/>
          <p:cNvSpPr/>
          <p:nvPr/>
        </p:nvSpPr>
        <p:spPr>
          <a:xfrm>
            <a:off x="3708598" y="4458320"/>
            <a:ext cx="4924425" cy="170698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3708598" y="2298080"/>
            <a:ext cx="4924425" cy="4216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708598" y="4818360"/>
            <a:ext cx="4924425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093344" y="1556792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형식 불 일치 시</a:t>
            </a:r>
            <a:endParaRPr lang="ko-KR" alt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4093344" y="4067780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사용 가능 할 시</a:t>
            </a:r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443753" y="4831807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3851920" y="161058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35" name="타원 34"/>
          <p:cNvSpPr/>
          <p:nvPr/>
        </p:nvSpPr>
        <p:spPr>
          <a:xfrm>
            <a:off x="4632055" y="90381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36" name="타원 35"/>
          <p:cNvSpPr/>
          <p:nvPr/>
        </p:nvSpPr>
        <p:spPr>
          <a:xfrm>
            <a:off x="3851920" y="410396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95536" y="486916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40" name="직사각형 39"/>
          <p:cNvSpPr/>
          <p:nvPr/>
        </p:nvSpPr>
        <p:spPr>
          <a:xfrm>
            <a:off x="611560" y="5157192"/>
            <a:ext cx="201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43" name="꺾인 연결선 42"/>
          <p:cNvCxnSpPr>
            <a:stCxn id="40" idx="3"/>
            <a:endCxn id="21" idx="1"/>
          </p:cNvCxnSpPr>
          <p:nvPr/>
        </p:nvCxnSpPr>
        <p:spPr>
          <a:xfrm flipV="1">
            <a:off x="2627560" y="2676774"/>
            <a:ext cx="1080344" cy="258843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0" idx="3"/>
          </p:cNvCxnSpPr>
          <p:nvPr/>
        </p:nvCxnSpPr>
        <p:spPr>
          <a:xfrm>
            <a:off x="2627560" y="5265204"/>
            <a:ext cx="108034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552252" y="5864572"/>
            <a:ext cx="2088232" cy="432048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7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입력한 메일로 인증번호 보내기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257884"/>
            <a:ext cx="5591225" cy="490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3131839" y="1222152"/>
            <a:ext cx="5760641" cy="503873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타원 14"/>
          <p:cNvSpPr/>
          <p:nvPr/>
        </p:nvSpPr>
        <p:spPr>
          <a:xfrm>
            <a:off x="408236" y="557654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4645502" y="895273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5536" y="556384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611560" y="5851872"/>
            <a:ext cx="2016000" cy="324000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611561" y="5517232"/>
            <a:ext cx="1944216" cy="30073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7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인증번호 입력 후 버튼 클릭</a:t>
            </a:r>
            <a:endParaRPr lang="ko-KR" altLang="en-US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5" y="5401402"/>
            <a:ext cx="2928196" cy="34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3710" y="3662289"/>
            <a:ext cx="2875436" cy="34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3709" y="1894380"/>
            <a:ext cx="2849055" cy="33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7" y="2232043"/>
            <a:ext cx="5400601" cy="76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3887" y="4006843"/>
            <a:ext cx="4748426" cy="76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10597" y="5745956"/>
            <a:ext cx="4739632" cy="92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3563887" y="1894380"/>
            <a:ext cx="5400601" cy="110257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/>
          <p:cNvSpPr/>
          <p:nvPr/>
        </p:nvSpPr>
        <p:spPr>
          <a:xfrm>
            <a:off x="3563887" y="3662289"/>
            <a:ext cx="5400601" cy="1109463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4" name="직사각형 23"/>
          <p:cNvSpPr/>
          <p:nvPr/>
        </p:nvSpPr>
        <p:spPr>
          <a:xfrm>
            <a:off x="3563887" y="5401402"/>
            <a:ext cx="5400601" cy="1267958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928120" y="5003884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메일인증을 하지 않을 시</a:t>
            </a:r>
            <a:endParaRPr lang="ko-KR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928120" y="1475492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인증번호 일치 시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928120" y="3250292"/>
            <a:ext cx="458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인증번호 불 일치 시</a:t>
            </a:r>
            <a:endParaRPr lang="ko-KR" altLang="en-US" b="1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3563887" y="2219343"/>
            <a:ext cx="5400601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563888" y="3968743"/>
            <a:ext cx="54006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563888" y="5733256"/>
            <a:ext cx="540060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57200" y="520230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45" name="타원 44"/>
          <p:cNvSpPr/>
          <p:nvPr/>
        </p:nvSpPr>
        <p:spPr>
          <a:xfrm>
            <a:off x="3693876" y="505829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7" name="타원 46"/>
          <p:cNvSpPr/>
          <p:nvPr/>
        </p:nvSpPr>
        <p:spPr>
          <a:xfrm>
            <a:off x="3693876" y="3298431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9" name="타원 48"/>
          <p:cNvSpPr/>
          <p:nvPr/>
        </p:nvSpPr>
        <p:spPr>
          <a:xfrm>
            <a:off x="3680429" y="1525125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51" name="타원 50"/>
          <p:cNvSpPr/>
          <p:nvPr/>
        </p:nvSpPr>
        <p:spPr>
          <a:xfrm>
            <a:off x="4618608" y="89078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직사각형 52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95536" y="515719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611560" y="5457924"/>
            <a:ext cx="1980000" cy="30073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57" name="꺾인 연결선 56"/>
          <p:cNvCxnSpPr>
            <a:stCxn id="55" idx="3"/>
            <a:endCxn id="22" idx="1"/>
          </p:cNvCxnSpPr>
          <p:nvPr/>
        </p:nvCxnSpPr>
        <p:spPr>
          <a:xfrm flipV="1">
            <a:off x="2591560" y="2445666"/>
            <a:ext cx="972327" cy="316262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55" idx="3"/>
            <a:endCxn id="23" idx="1"/>
          </p:cNvCxnSpPr>
          <p:nvPr/>
        </p:nvCxnSpPr>
        <p:spPr>
          <a:xfrm flipV="1">
            <a:off x="2591560" y="4217021"/>
            <a:ext cx="972327" cy="139126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/>
          <p:nvPr/>
        </p:nvCxnSpPr>
        <p:spPr>
          <a:xfrm>
            <a:off x="2591560" y="5608290"/>
            <a:ext cx="972327" cy="5178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564952" y="6296620"/>
            <a:ext cx="2088000" cy="360000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7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가입 완료 버튼 클릭</a:t>
            </a:r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4686424" y="90452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631308" y="88332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7952" y="597468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82836" y="595347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8982" y="1303452"/>
            <a:ext cx="5534082" cy="507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3116974" y="1222152"/>
            <a:ext cx="5703498" cy="5353168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1560" y="6237312"/>
            <a:ext cx="1656000" cy="360000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6" name="타원 25"/>
          <p:cNvSpPr/>
          <p:nvPr/>
        </p:nvSpPr>
        <p:spPr>
          <a:xfrm>
            <a:off x="450652" y="594928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95536" y="592807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/>
              <a:t>1-3.</a:t>
            </a:r>
            <a:r>
              <a:rPr lang="ko-KR" altLang="en-US" sz="4000" b="1" dirty="0" smtClean="0"/>
              <a:t> 요구사항 </a:t>
            </a:r>
            <a:r>
              <a:rPr lang="en-US" altLang="ko-KR" sz="4000" b="1" dirty="0" smtClean="0"/>
              <a:t>– ID </a:t>
            </a:r>
            <a:r>
              <a:rPr lang="ko-KR" altLang="en-US" sz="4000" b="1" dirty="0" smtClean="0"/>
              <a:t>찾기</a:t>
            </a:r>
            <a:endParaRPr lang="ko-KR" altLang="en-US" sz="4000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31735"/>
          <a:ext cx="8991309" cy="576337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49065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2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3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ID </a:t>
                      </a:r>
                      <a:r>
                        <a:rPr lang="ko-KR" altLang="en-US" sz="1500" b="1" dirty="0" smtClean="0"/>
                        <a:t>분실 시 회원가입 시 입력한 정보로 찾는 기능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3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로그인 화면에서 </a:t>
                      </a:r>
                      <a:r>
                        <a:rPr lang="en-US" altLang="ko-KR" sz="1500" b="1" baseline="0" dirty="0" smtClean="0"/>
                        <a:t>ID  </a:t>
                      </a:r>
                      <a:r>
                        <a:rPr lang="ko-KR" altLang="en-US" sz="1500" b="1" baseline="0" dirty="0" smtClean="0"/>
                        <a:t>찾기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3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</a:t>
                      </a:r>
                      <a:r>
                        <a:rPr lang="en-US" altLang="ko-KR" sz="1500" b="1" baseline="0" dirty="0" smtClean="0"/>
                        <a:t>  </a:t>
                      </a:r>
                      <a:r>
                        <a:rPr lang="ko-KR" altLang="en-US" sz="1500" b="1" baseline="0" dirty="0" smtClean="0"/>
                        <a:t>를 팝업 창에서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346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주소 입력 시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인증 버튼 활성화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메일인증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메일로 인증 번호 발송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인증번호 확인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발송된 인증 번호와 비교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ID </a:t>
                      </a:r>
                      <a:r>
                        <a:rPr lang="ko-KR" altLang="en-US" sz="1500" b="1" dirty="0" smtClean="0"/>
                        <a:t>찾기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baseline="0" dirty="0" smtClean="0"/>
                        <a:t> ID</a:t>
                      </a:r>
                      <a:r>
                        <a:rPr lang="ko-KR" altLang="en-US" sz="1500" b="1" baseline="0" dirty="0" smtClean="0"/>
                        <a:t>를  팝업 창에서 확인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81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메일 주소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메일 인증 버튼 비활성화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algn="ctr"/>
                      <a:r>
                        <a:rPr lang="ko-KR" altLang="en-US" sz="1600" b="1" dirty="0" smtClean="0"/>
                        <a:t>메일 입력란 우측에 </a:t>
                      </a:r>
                      <a:endParaRPr lang="en-US" altLang="ko-KR" sz="1600" b="1" dirty="0" smtClean="0"/>
                    </a:p>
                    <a:p>
                      <a:pPr algn="ctr"/>
                      <a:r>
                        <a:rPr lang="ko-KR" altLang="en-US" sz="1600" b="1" dirty="0" smtClean="0"/>
                        <a:t> 경고 메시지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메일 주소 형식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항목 입력란 우측에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 경고메세지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인증 번호 미 기재 시 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 인증 번호가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이름 미 기재 시 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23528" y="890788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83568" y="84941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실시간 유효성 검사</a:t>
            </a:r>
            <a:endParaRPr lang="ko-KR" altLang="en-US" b="1" dirty="0"/>
          </a:p>
        </p:txBody>
      </p:sp>
      <p:sp>
        <p:nvSpPr>
          <p:cNvPr id="29" name="직사각형 28"/>
          <p:cNvSpPr/>
          <p:nvPr/>
        </p:nvSpPr>
        <p:spPr>
          <a:xfrm>
            <a:off x="564952" y="6296620"/>
            <a:ext cx="2088000" cy="360000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906640" y="849412"/>
            <a:ext cx="37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취소 버튼 클릭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437952" y="597468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82836" y="595347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267744" y="6237352"/>
            <a:ext cx="396000" cy="360000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6" name="타원 25"/>
          <p:cNvSpPr/>
          <p:nvPr/>
        </p:nvSpPr>
        <p:spPr>
          <a:xfrm>
            <a:off x="1979712" y="592807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941612" y="5904175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682108" y="932617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644008" y="90872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5585" y="1556792"/>
            <a:ext cx="5511215" cy="146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직사각형 32"/>
          <p:cNvSpPr/>
          <p:nvPr/>
        </p:nvSpPr>
        <p:spPr>
          <a:xfrm>
            <a:off x="3131839" y="1424699"/>
            <a:ext cx="5544617" cy="1644261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7663"/>
            <a:ext cx="2448272" cy="5522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타원 31"/>
          <p:cNvSpPr/>
          <p:nvPr/>
        </p:nvSpPr>
        <p:spPr>
          <a:xfrm>
            <a:off x="323528" y="907680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1560" y="84941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미 기재 상태로 가입완료 시</a:t>
            </a:r>
            <a:endParaRPr lang="ko-KR" altLang="en-US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237663"/>
            <a:ext cx="2448272" cy="5522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395536" y="1218744"/>
            <a:ext cx="2448272" cy="5541543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3)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4754" y="1988840"/>
            <a:ext cx="4897685" cy="70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980" y="5306565"/>
            <a:ext cx="4899600" cy="366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369320"/>
            <a:ext cx="4899600" cy="43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467760" y="5581620"/>
            <a:ext cx="2160024" cy="36004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타원 22"/>
          <p:cNvSpPr/>
          <p:nvPr/>
        </p:nvSpPr>
        <p:spPr>
          <a:xfrm>
            <a:off x="3131840" y="1676425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779912" y="162880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입력한 메일로 인증번호 발송</a:t>
            </a:r>
            <a:endParaRPr lang="ko-KR" altLang="en-US" b="1" dirty="0"/>
          </a:p>
        </p:txBody>
      </p:sp>
      <p:sp>
        <p:nvSpPr>
          <p:cNvPr id="35" name="직사각형 34"/>
          <p:cNvSpPr/>
          <p:nvPr/>
        </p:nvSpPr>
        <p:spPr>
          <a:xfrm>
            <a:off x="1877304" y="5576540"/>
            <a:ext cx="720000" cy="324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6" name="타원 35"/>
          <p:cNvSpPr/>
          <p:nvPr/>
        </p:nvSpPr>
        <p:spPr>
          <a:xfrm>
            <a:off x="1589272" y="490726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37" name="타원 36"/>
          <p:cNvSpPr/>
          <p:nvPr/>
        </p:nvSpPr>
        <p:spPr>
          <a:xfrm>
            <a:off x="3131840" y="3624857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47" name="직사각형 46"/>
          <p:cNvSpPr/>
          <p:nvPr/>
        </p:nvSpPr>
        <p:spPr>
          <a:xfrm>
            <a:off x="7200424" y="4429743"/>
            <a:ext cx="1188000" cy="324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8" name="직사각형 47"/>
          <p:cNvSpPr/>
          <p:nvPr/>
        </p:nvSpPr>
        <p:spPr>
          <a:xfrm>
            <a:off x="7186707" y="5305424"/>
            <a:ext cx="1188000" cy="324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5470959" y="3961655"/>
            <a:ext cx="1141" cy="40766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779912" y="357723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인증번호 입력 후 버튼 클릭</a:t>
            </a:r>
            <a:endParaRPr lang="ko-KR" altLang="en-US" b="1" dirty="0"/>
          </a:p>
        </p:txBody>
      </p:sp>
      <p:sp>
        <p:nvSpPr>
          <p:cNvPr id="24" name="직사각형 23"/>
          <p:cNvSpPr/>
          <p:nvPr/>
        </p:nvSpPr>
        <p:spPr>
          <a:xfrm>
            <a:off x="3563888" y="4369320"/>
            <a:ext cx="4933508" cy="435405"/>
          </a:xfrm>
          <a:prstGeom prst="rect">
            <a:avLst/>
          </a:prstGeom>
          <a:solidFill>
            <a:srgbClr val="C00000">
              <a:alpha val="0"/>
            </a:srgbClr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6" name="직사각형 25"/>
          <p:cNvSpPr/>
          <p:nvPr/>
        </p:nvSpPr>
        <p:spPr>
          <a:xfrm>
            <a:off x="3526924" y="5263943"/>
            <a:ext cx="4933508" cy="435405"/>
          </a:xfrm>
          <a:prstGeom prst="rect">
            <a:avLst/>
          </a:prstGeom>
          <a:solidFill>
            <a:srgbClr val="C00000">
              <a:alpha val="0"/>
            </a:srgbClr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472100" y="4804725"/>
            <a:ext cx="0" cy="45921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609355" y="1628800"/>
            <a:ext cx="4897685" cy="1065262"/>
          </a:xfrm>
          <a:prstGeom prst="rect">
            <a:avLst/>
          </a:prstGeom>
          <a:solidFill>
            <a:srgbClr val="00206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0" name="직선 연결선 29"/>
          <p:cNvCxnSpPr/>
          <p:nvPr/>
        </p:nvCxnSpPr>
        <p:spPr>
          <a:xfrm>
            <a:off x="3609355" y="1964457"/>
            <a:ext cx="4888041" cy="0"/>
          </a:xfrm>
          <a:prstGeom prst="line">
            <a:avLst/>
          </a:prstGeom>
          <a:ln w="254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529980" y="3551808"/>
            <a:ext cx="5002459" cy="435405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470959" y="2694062"/>
            <a:ext cx="1141" cy="85774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11561" y="5898480"/>
            <a:ext cx="1944216" cy="30073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3" name="타원 32"/>
          <p:cNvSpPr/>
          <p:nvPr/>
        </p:nvSpPr>
        <p:spPr>
          <a:xfrm>
            <a:off x="457200" y="5583554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직사각형 38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95536" y="553844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41" name="직사각형 40"/>
          <p:cNvSpPr/>
          <p:nvPr/>
        </p:nvSpPr>
        <p:spPr>
          <a:xfrm>
            <a:off x="611560" y="5839172"/>
            <a:ext cx="2016000" cy="324000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타원 49"/>
          <p:cNvSpPr/>
          <p:nvPr/>
        </p:nvSpPr>
        <p:spPr>
          <a:xfrm>
            <a:off x="1727904" y="5155132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1943928" y="5455864"/>
            <a:ext cx="647632" cy="324000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회원 가입 </a:t>
            </a:r>
            <a:r>
              <a:rPr lang="en-US" altLang="ko-KR" b="1" dirty="0" smtClean="0"/>
              <a:t>4)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124744"/>
            <a:ext cx="324036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415155" y="5949280"/>
            <a:ext cx="2246537" cy="36004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911228" y="1133128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804295" y="371703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         로그인 화면으로 이동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4427984" y="2852936"/>
            <a:ext cx="2952328" cy="36004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886146" y="3212976"/>
            <a:ext cx="0" cy="50405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427984" y="3717032"/>
            <a:ext cx="2952328" cy="36933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직사각형 15"/>
          <p:cNvSpPr/>
          <p:nvPr/>
        </p:nvSpPr>
        <p:spPr>
          <a:xfrm>
            <a:off x="4283968" y="1133128"/>
            <a:ext cx="3240360" cy="236788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1561" y="6296620"/>
            <a:ext cx="1944216" cy="300732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8" name="타원 27"/>
          <p:cNvSpPr/>
          <p:nvPr/>
        </p:nvSpPr>
        <p:spPr>
          <a:xfrm>
            <a:off x="457200" y="5981694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237274"/>
            <a:ext cx="2462380" cy="54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395536" y="1218744"/>
            <a:ext cx="2462380" cy="543208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95536" y="593658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564952" y="6237312"/>
            <a:ext cx="1728000" cy="360000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4314825"/>
            <a:ext cx="5256584" cy="2336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직사각형 32"/>
          <p:cNvSpPr/>
          <p:nvPr/>
        </p:nvSpPr>
        <p:spPr>
          <a:xfrm>
            <a:off x="3419872" y="4314825"/>
            <a:ext cx="5256584" cy="2354535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아이디 찾기 </a:t>
            </a:r>
            <a:r>
              <a:rPr lang="en-US" altLang="ko-KR" b="1" dirty="0" smtClean="0"/>
              <a:t>1)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995" y="1984648"/>
            <a:ext cx="432048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2195736" y="4266679"/>
            <a:ext cx="540000" cy="144016"/>
          </a:xfrm>
          <a:prstGeom prst="rect">
            <a:avLst/>
          </a:prstGeom>
          <a:solidFill>
            <a:srgbClr val="C00000">
              <a:alpha val="0"/>
            </a:srgbClr>
          </a:solidFill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5" name="타원 24"/>
          <p:cNvSpPr/>
          <p:nvPr/>
        </p:nvSpPr>
        <p:spPr>
          <a:xfrm>
            <a:off x="5076056" y="1522100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364088" y="147549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Find Id </a:t>
            </a:r>
            <a:r>
              <a:rPr lang="ko-KR" altLang="en-US" b="1" dirty="0" smtClean="0"/>
              <a:t>버튼 클릭</a:t>
            </a:r>
            <a:r>
              <a:rPr lang="en-US" altLang="ko-KR" b="1" dirty="0" smtClean="0"/>
              <a:t> code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1835696" y="4077072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8881" y="1974329"/>
            <a:ext cx="4163599" cy="2890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4728881" y="1974329"/>
            <a:ext cx="4163599" cy="289063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241995" y="1974329"/>
            <a:ext cx="4320480" cy="289063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아이디 찾기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600201"/>
            <a:ext cx="1835696" cy="1697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타원 12"/>
          <p:cNvSpPr/>
          <p:nvPr/>
        </p:nvSpPr>
        <p:spPr>
          <a:xfrm>
            <a:off x="107504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2411760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7236296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4932040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441254" y="980728"/>
            <a:ext cx="16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 화면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7617544" y="980728"/>
            <a:ext cx="16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아이디 확인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 flipH="1">
            <a:off x="5301401" y="980728"/>
            <a:ext cx="163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 후 </a:t>
            </a:r>
            <a:endParaRPr lang="en-US" altLang="ko-KR" b="1" dirty="0" smtClean="0"/>
          </a:p>
          <a:p>
            <a:r>
              <a:rPr lang="ko-KR" altLang="en-US" b="1" dirty="0" smtClean="0"/>
              <a:t>완료 버튼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 flipH="1">
            <a:off x="2793821" y="980728"/>
            <a:ext cx="16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7236296" y="1600201"/>
            <a:ext cx="1835696" cy="169773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8172400" y="3297933"/>
            <a:ext cx="0" cy="2394049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2165" y="5691982"/>
            <a:ext cx="4609827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>
          <a:xfrm>
            <a:off x="4427984" y="5691982"/>
            <a:ext cx="4716016" cy="85725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5" y="1600201"/>
            <a:ext cx="1967913" cy="3628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직사각형 30"/>
          <p:cNvSpPr/>
          <p:nvPr/>
        </p:nvSpPr>
        <p:spPr>
          <a:xfrm>
            <a:off x="107504" y="1600201"/>
            <a:ext cx="1967914" cy="362899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61915" y="1600201"/>
            <a:ext cx="2000250" cy="3628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>
            <a:off x="2461915" y="1600201"/>
            <a:ext cx="2000250" cy="362899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1501" y="1609726"/>
            <a:ext cx="2024063" cy="36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직사각형 38"/>
          <p:cNvSpPr/>
          <p:nvPr/>
        </p:nvSpPr>
        <p:spPr>
          <a:xfrm>
            <a:off x="4911501" y="1600201"/>
            <a:ext cx="2024063" cy="3638525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148064" y="4725144"/>
            <a:ext cx="1188000" cy="28803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0" idx="2"/>
          </p:cNvCxnSpPr>
          <p:nvPr/>
        </p:nvCxnSpPr>
        <p:spPr>
          <a:xfrm>
            <a:off x="5742064" y="5013176"/>
            <a:ext cx="0" cy="67880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비밀번호 찾기 </a:t>
            </a:r>
            <a:r>
              <a:rPr lang="en-US" altLang="ko-KR" b="1" dirty="0" smtClean="0"/>
              <a:t>1)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995" y="1984648"/>
            <a:ext cx="432048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2843808" y="4266679"/>
            <a:ext cx="540000" cy="144016"/>
          </a:xfrm>
          <a:prstGeom prst="rect">
            <a:avLst/>
          </a:prstGeom>
          <a:solidFill>
            <a:srgbClr val="C00000">
              <a:alpha val="0"/>
            </a:srgbClr>
          </a:solidFill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5" name="타원 24"/>
          <p:cNvSpPr/>
          <p:nvPr/>
        </p:nvSpPr>
        <p:spPr>
          <a:xfrm>
            <a:off x="5076056" y="1603400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364088" y="155679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Find Pw </a:t>
            </a:r>
            <a:r>
              <a:rPr lang="ko-KR" altLang="en-US" b="1" dirty="0" smtClean="0"/>
              <a:t>버튼 클릭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2555776" y="4077072"/>
            <a:ext cx="288032" cy="288032"/>
          </a:xfrm>
          <a:prstGeom prst="ellipse">
            <a:avLst/>
          </a:prstGeom>
          <a:solidFill>
            <a:srgbClr val="0070C0">
              <a:alpha val="83000"/>
            </a:srgbClr>
          </a:solidFill>
          <a:ln w="44450" cmpd="dbl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6035" y="2087265"/>
            <a:ext cx="4268453" cy="184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4647839" y="1988840"/>
            <a:ext cx="4447965" cy="208823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241995" y="1988840"/>
            <a:ext cx="4320480" cy="2876128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비밀번호 찾기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1600201"/>
            <a:ext cx="1907704" cy="1697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7191182" y="1586754"/>
            <a:ext cx="1835696" cy="169773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7504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2411760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9" name="타원 18"/>
          <p:cNvSpPr/>
          <p:nvPr/>
        </p:nvSpPr>
        <p:spPr>
          <a:xfrm>
            <a:off x="7092280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4932040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 flipH="1">
            <a:off x="441254" y="980728"/>
            <a:ext cx="16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 화면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7473527" y="980728"/>
            <a:ext cx="206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비밀번호 </a:t>
            </a:r>
            <a:r>
              <a:rPr lang="ko-KR" altLang="en-US" b="1" dirty="0" smtClean="0"/>
              <a:t>확인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 flipH="1">
            <a:off x="2793821" y="980728"/>
            <a:ext cx="16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5301401" y="980728"/>
            <a:ext cx="163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 후 </a:t>
            </a:r>
            <a:endParaRPr lang="en-US" altLang="ko-KR" b="1" dirty="0" smtClean="0"/>
          </a:p>
          <a:p>
            <a:r>
              <a:rPr lang="ko-KR" altLang="en-US" b="1" dirty="0" smtClean="0"/>
              <a:t>완료 버튼</a:t>
            </a:r>
            <a:endParaRPr lang="ko-KR" altLang="en-US" b="1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1400" y="5561014"/>
            <a:ext cx="4292600" cy="89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4851400" y="5561014"/>
            <a:ext cx="4292600" cy="89232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endCxn id="16" idx="2"/>
          </p:cNvCxnSpPr>
          <p:nvPr/>
        </p:nvCxnSpPr>
        <p:spPr>
          <a:xfrm flipV="1">
            <a:off x="8109030" y="3284486"/>
            <a:ext cx="0" cy="227652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5" y="1600201"/>
            <a:ext cx="1967912" cy="3628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107504" y="1586754"/>
            <a:ext cx="1967913" cy="364244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8784" y="1586755"/>
            <a:ext cx="2000250" cy="3642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직사각형 31"/>
          <p:cNvSpPr/>
          <p:nvPr/>
        </p:nvSpPr>
        <p:spPr>
          <a:xfrm>
            <a:off x="2458784" y="1586754"/>
            <a:ext cx="2000250" cy="364244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08343" y="1586753"/>
            <a:ext cx="1967913" cy="362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/>
          <p:cNvSpPr/>
          <p:nvPr/>
        </p:nvSpPr>
        <p:spPr>
          <a:xfrm>
            <a:off x="5148064" y="4869160"/>
            <a:ext cx="1152000" cy="216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5" idx="2"/>
          </p:cNvCxnSpPr>
          <p:nvPr/>
        </p:nvCxnSpPr>
        <p:spPr>
          <a:xfrm>
            <a:off x="5724064" y="5085160"/>
            <a:ext cx="64" cy="47585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876800" y="1586755"/>
            <a:ext cx="2024856" cy="3625111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비밀번호 찾기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7056" y="1600201"/>
            <a:ext cx="1969200" cy="361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8784" y="1600201"/>
            <a:ext cx="1969200" cy="361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600201"/>
            <a:ext cx="1967913" cy="361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4288" y="1600201"/>
            <a:ext cx="1907704" cy="1697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2458784" y="1600201"/>
            <a:ext cx="1967913" cy="362899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08343" y="1600201"/>
            <a:ext cx="1967913" cy="362899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7504" y="1600201"/>
            <a:ext cx="1967913" cy="362899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191182" y="1586754"/>
            <a:ext cx="1835696" cy="169773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7504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2411760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9" name="타원 18"/>
          <p:cNvSpPr/>
          <p:nvPr/>
        </p:nvSpPr>
        <p:spPr>
          <a:xfrm>
            <a:off x="7092280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0" name="타원 19"/>
          <p:cNvSpPr/>
          <p:nvPr/>
        </p:nvSpPr>
        <p:spPr>
          <a:xfrm>
            <a:off x="4932040" y="1040036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 flipH="1">
            <a:off x="441254" y="980728"/>
            <a:ext cx="16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초기 화면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7473527" y="980728"/>
            <a:ext cx="206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비밀번호 </a:t>
            </a:r>
            <a:r>
              <a:rPr lang="ko-KR" altLang="en-US" b="1" dirty="0" smtClean="0"/>
              <a:t>확인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 flipH="1">
            <a:off x="2793821" y="980728"/>
            <a:ext cx="163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유효성 검사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5301401" y="980728"/>
            <a:ext cx="163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인증 후 </a:t>
            </a:r>
            <a:endParaRPr lang="en-US" altLang="ko-KR" b="1" dirty="0" smtClean="0"/>
          </a:p>
          <a:p>
            <a:r>
              <a:rPr lang="ko-KR" altLang="en-US" b="1" dirty="0" smtClean="0"/>
              <a:t>완료 버튼</a:t>
            </a:r>
            <a:endParaRPr lang="ko-KR" altLang="en-US" b="1" dirty="0"/>
          </a:p>
        </p:txBody>
      </p:sp>
      <p:sp>
        <p:nvSpPr>
          <p:cNvPr id="24" name="직사각형 23"/>
          <p:cNvSpPr/>
          <p:nvPr/>
        </p:nvSpPr>
        <p:spPr>
          <a:xfrm>
            <a:off x="5148064" y="4678536"/>
            <a:ext cx="1512000" cy="28803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1400" y="5561014"/>
            <a:ext cx="4292600" cy="89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4851400" y="5561014"/>
            <a:ext cx="4292600" cy="89232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4" idx="2"/>
          </p:cNvCxnSpPr>
          <p:nvPr/>
        </p:nvCxnSpPr>
        <p:spPr>
          <a:xfrm>
            <a:off x="5904064" y="4966568"/>
            <a:ext cx="0" cy="59444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16" idx="2"/>
          </p:cNvCxnSpPr>
          <p:nvPr/>
        </p:nvCxnSpPr>
        <p:spPr>
          <a:xfrm flipV="1">
            <a:off x="8109030" y="3284486"/>
            <a:ext cx="0" cy="227652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505" y="1600201"/>
            <a:ext cx="1967912" cy="3628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 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6660232" y="95532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51" name="타원 50"/>
          <p:cNvSpPr/>
          <p:nvPr/>
        </p:nvSpPr>
        <p:spPr>
          <a:xfrm>
            <a:off x="6660232" y="2107456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56" name="타원 55"/>
          <p:cNvSpPr/>
          <p:nvPr/>
        </p:nvSpPr>
        <p:spPr>
          <a:xfrm>
            <a:off x="6660232" y="2662312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984224" y="908720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리스트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6984224" y="2061234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채팅 창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6984224" y="2637491"/>
            <a:ext cx="215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채팅 입력 란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전체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귓속말 선택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6576882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179512" y="1772816"/>
            <a:ext cx="4464496" cy="2907565"/>
          </a:xfrm>
          <a:prstGeom prst="rect">
            <a:avLst/>
          </a:prstGeom>
          <a:solidFill>
            <a:srgbClr val="C00000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9464" y="1448816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107504" y="4869160"/>
            <a:ext cx="4474544" cy="1152128"/>
          </a:xfrm>
          <a:prstGeom prst="rect">
            <a:avLst/>
          </a:prstGeom>
          <a:solidFill>
            <a:srgbClr val="C00000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69464" y="4518381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107504" y="6021288"/>
            <a:ext cx="4474544" cy="836712"/>
          </a:xfrm>
          <a:prstGeom prst="rect">
            <a:avLst/>
          </a:prstGeom>
          <a:solidFill>
            <a:srgbClr val="C00000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79512" y="569728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755576" y="6525344"/>
            <a:ext cx="5821306" cy="332656"/>
          </a:xfrm>
          <a:prstGeom prst="rect">
            <a:avLst/>
          </a:prstGeom>
          <a:solidFill>
            <a:schemeClr val="bg1"/>
          </a:solidFill>
          <a:ln w="50800">
            <a:solidFill>
              <a:srgbClr val="C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35896" y="2190382"/>
            <a:ext cx="828000" cy="252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311896" y="245692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5" name="타원 24"/>
          <p:cNvSpPr/>
          <p:nvPr/>
        </p:nvSpPr>
        <p:spPr>
          <a:xfrm>
            <a:off x="6649664" y="1520824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969936" y="1484977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입장 버튼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4788024" y="1772816"/>
            <a:ext cx="1584176" cy="1944216"/>
          </a:xfrm>
          <a:prstGeom prst="rect">
            <a:avLst/>
          </a:prstGeom>
          <a:solidFill>
            <a:srgbClr val="C00000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788024" y="4293120"/>
            <a:ext cx="1620000" cy="216000"/>
          </a:xfrm>
          <a:prstGeom prst="rect">
            <a:avLst/>
          </a:prstGeom>
          <a:solidFill>
            <a:srgbClr val="C00000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4755289" y="4554234"/>
            <a:ext cx="576000" cy="252000"/>
          </a:xfrm>
          <a:prstGeom prst="rect">
            <a:avLst/>
          </a:prstGeom>
          <a:solidFill>
            <a:srgbClr val="C00000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4572000" y="1484816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64" name="타원 63"/>
          <p:cNvSpPr/>
          <p:nvPr/>
        </p:nvSpPr>
        <p:spPr>
          <a:xfrm>
            <a:off x="4572032" y="3991649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65" name="타원 64"/>
          <p:cNvSpPr/>
          <p:nvPr/>
        </p:nvSpPr>
        <p:spPr>
          <a:xfrm>
            <a:off x="4572032" y="4351657"/>
            <a:ext cx="288000" cy="288000"/>
          </a:xfrm>
          <a:prstGeom prst="ellipse">
            <a:avLst/>
          </a:prstGeom>
          <a:solidFill>
            <a:srgbClr val="C00000">
              <a:alpha val="79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66" name="직사각형 65"/>
          <p:cNvSpPr/>
          <p:nvPr/>
        </p:nvSpPr>
        <p:spPr>
          <a:xfrm>
            <a:off x="5292080" y="4554234"/>
            <a:ext cx="576000" cy="252000"/>
          </a:xfrm>
          <a:prstGeom prst="rect">
            <a:avLst/>
          </a:prstGeom>
          <a:solidFill>
            <a:srgbClr val="C00000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868208" y="4554234"/>
            <a:ext cx="576000" cy="252000"/>
          </a:xfrm>
          <a:prstGeom prst="rect">
            <a:avLst/>
          </a:prstGeom>
          <a:solidFill>
            <a:srgbClr val="C00000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755289" y="4855713"/>
            <a:ext cx="1688919" cy="1584176"/>
          </a:xfrm>
          <a:prstGeom prst="rect">
            <a:avLst/>
          </a:prstGeom>
          <a:solidFill>
            <a:srgbClr val="C00000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220072" y="4351657"/>
            <a:ext cx="288000" cy="288000"/>
          </a:xfrm>
          <a:prstGeom prst="ellipse">
            <a:avLst/>
          </a:prstGeom>
          <a:solidFill>
            <a:srgbClr val="C00000">
              <a:alpha val="79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70" name="타원 69"/>
          <p:cNvSpPr/>
          <p:nvPr/>
        </p:nvSpPr>
        <p:spPr>
          <a:xfrm>
            <a:off x="5796168" y="4351657"/>
            <a:ext cx="288000" cy="288000"/>
          </a:xfrm>
          <a:prstGeom prst="ellipse">
            <a:avLst/>
          </a:prstGeom>
          <a:solidFill>
            <a:srgbClr val="C00000">
              <a:alpha val="79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71" name="타원 70"/>
          <p:cNvSpPr/>
          <p:nvPr/>
        </p:nvSpPr>
        <p:spPr>
          <a:xfrm>
            <a:off x="4555108" y="4818360"/>
            <a:ext cx="288032" cy="288032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4499992" y="479715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660264" y="4687076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975942" y="4643261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정보 수정 버튼</a:t>
            </a:r>
            <a:endParaRPr lang="ko-KR" altLang="en-US" b="1" dirty="0"/>
          </a:p>
        </p:txBody>
      </p:sp>
      <p:sp>
        <p:nvSpPr>
          <p:cNvPr id="75" name="타원 74"/>
          <p:cNvSpPr/>
          <p:nvPr/>
        </p:nvSpPr>
        <p:spPr>
          <a:xfrm>
            <a:off x="6660264" y="352640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6975942" y="3490747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유저 리스트</a:t>
            </a:r>
            <a:endParaRPr lang="ko-KR" altLang="en-US" b="1" dirty="0"/>
          </a:p>
        </p:txBody>
      </p:sp>
      <p:sp>
        <p:nvSpPr>
          <p:cNvPr id="77" name="타원 76"/>
          <p:cNvSpPr/>
          <p:nvPr/>
        </p:nvSpPr>
        <p:spPr>
          <a:xfrm>
            <a:off x="6660264" y="5274673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6975942" y="5219518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 탈퇴 버튼</a:t>
            </a:r>
            <a:endParaRPr lang="ko-KR" altLang="en-US" b="1" dirty="0"/>
          </a:p>
        </p:txBody>
      </p:sp>
      <p:sp>
        <p:nvSpPr>
          <p:cNvPr id="79" name="타원 78"/>
          <p:cNvSpPr/>
          <p:nvPr/>
        </p:nvSpPr>
        <p:spPr>
          <a:xfrm>
            <a:off x="6660264" y="5851904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9</a:t>
            </a:r>
            <a:endParaRPr lang="ko-KR" alt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6975942" y="5795775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로그아웃</a:t>
            </a:r>
            <a:endParaRPr lang="ko-KR" altLang="en-US" b="1" dirty="0"/>
          </a:p>
        </p:txBody>
      </p:sp>
      <p:sp>
        <p:nvSpPr>
          <p:cNvPr id="81" name="타원 80"/>
          <p:cNvSpPr/>
          <p:nvPr/>
        </p:nvSpPr>
        <p:spPr>
          <a:xfrm>
            <a:off x="6660232" y="4127904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6975910" y="4067004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생성 버튼</a:t>
            </a:r>
            <a:endParaRPr lang="ko-KR" alt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6935564" y="6372036"/>
            <a:ext cx="37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간단 정보</a:t>
            </a:r>
            <a:endParaRPr lang="ko-KR" altLang="en-US" b="1" dirty="0"/>
          </a:p>
        </p:txBody>
      </p:sp>
      <p:sp>
        <p:nvSpPr>
          <p:cNvPr id="84" name="타원 83"/>
          <p:cNvSpPr/>
          <p:nvPr/>
        </p:nvSpPr>
        <p:spPr>
          <a:xfrm>
            <a:off x="6675434" y="6431344"/>
            <a:ext cx="324000" cy="324000"/>
          </a:xfrm>
          <a:prstGeom prst="ellipse">
            <a:avLst/>
          </a:prstGeom>
          <a:solidFill>
            <a:srgbClr val="C00000">
              <a:alpha val="83000"/>
            </a:srgbClr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6647532" y="6410136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ko-KR" sz="4000" b="1" dirty="0" smtClean="0"/>
              <a:t>1-3.</a:t>
            </a:r>
            <a:r>
              <a:rPr lang="ko-KR" altLang="en-US" sz="4000" b="1" dirty="0" smtClean="0"/>
              <a:t> 요구사항 </a:t>
            </a:r>
            <a:r>
              <a:rPr lang="en-US" altLang="ko-KR" sz="4000" b="1" dirty="0" smtClean="0"/>
              <a:t>– PW </a:t>
            </a:r>
            <a:r>
              <a:rPr lang="ko-KR" altLang="en-US" sz="4000" b="1" dirty="0" smtClean="0"/>
              <a:t>찾기</a:t>
            </a:r>
            <a:endParaRPr lang="ko-KR" altLang="en-US" sz="4000" b="1" dirty="0"/>
          </a:p>
        </p:txBody>
      </p:sp>
      <p:graphicFrame>
        <p:nvGraphicFramePr>
          <p:cNvPr id="16" name="내용 개체 틀 15"/>
          <p:cNvGraphicFramePr>
            <a:graphicFrameLocks noGrp="1"/>
          </p:cNvGraphicFramePr>
          <p:nvPr>
            <p:ph idx="1"/>
          </p:nvPr>
        </p:nvGraphicFramePr>
        <p:xfrm>
          <a:off x="76346" y="931735"/>
          <a:ext cx="8991309" cy="576337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0000"/>
                <a:gridCol w="1080965"/>
                <a:gridCol w="3036050"/>
                <a:gridCol w="3074294"/>
              </a:tblGrid>
              <a:tr h="49065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3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3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설명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PW </a:t>
                      </a:r>
                      <a:r>
                        <a:rPr lang="ko-KR" altLang="en-US" sz="1500" b="1" dirty="0" smtClean="0"/>
                        <a:t>분실 시 회원가입 시 입력한 정보로 찾는 기능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3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로그인 화면에서 </a:t>
                      </a:r>
                      <a:r>
                        <a:rPr lang="en-US" altLang="ko-KR" sz="1500" b="1" baseline="0" dirty="0" smtClean="0"/>
                        <a:t>PW </a:t>
                      </a:r>
                      <a:r>
                        <a:rPr lang="ko-KR" altLang="en-US" sz="1500" b="1" baseline="0" dirty="0" smtClean="0"/>
                        <a:t>찾기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3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사후조건</a:t>
                      </a:r>
                      <a:endParaRPr lang="ko-KR" altLang="en-US" sz="15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baseline="0" dirty="0" smtClean="0"/>
                        <a:t>PW  </a:t>
                      </a:r>
                      <a:r>
                        <a:rPr lang="ko-KR" altLang="en-US" sz="1500" b="1" baseline="0" dirty="0" smtClean="0"/>
                        <a:t>를 팝업 창에서 확인</a:t>
                      </a:r>
                      <a:endParaRPr lang="ko-KR" altLang="en-US" sz="15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346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기본흐름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주소 입력 시 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 인증 버튼 활성화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메일인증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해당 메일로 인증 번호 발송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3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인증번호 확인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발송된 인증 번호와 비교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비밀번호</a:t>
                      </a:r>
                      <a:r>
                        <a:rPr lang="en-US" altLang="ko-KR" sz="1500" b="1" dirty="0" smtClean="0"/>
                        <a:t> </a:t>
                      </a:r>
                      <a:r>
                        <a:rPr lang="ko-KR" altLang="en-US" sz="1500" b="1" dirty="0" smtClean="0"/>
                        <a:t>찾기 버튼 클릭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baseline="0" dirty="0" smtClean="0"/>
                        <a:t> </a:t>
                      </a:r>
                      <a:r>
                        <a:rPr lang="ko-KR" altLang="en-US" sz="1500" b="1" baseline="0" dirty="0" smtClean="0"/>
                        <a:t>비밀번호를  팝업 창에서 확인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예외흐름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ACTOR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 smtClean="0"/>
                        <a:t>SYSTEM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781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1-1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메일 미 기재 시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메일 인증 버튼 비활성화</a:t>
                      </a:r>
                      <a:r>
                        <a:rPr lang="en-US" altLang="ko-KR" sz="1500" b="1" dirty="0" smtClean="0"/>
                        <a:t>,</a:t>
                      </a:r>
                    </a:p>
                    <a:p>
                      <a:pPr algn="ctr"/>
                      <a:r>
                        <a:rPr lang="ko-KR" altLang="en-US" sz="1600" b="1" dirty="0" smtClean="0"/>
                        <a:t>메일 입력란 우측에 </a:t>
                      </a:r>
                      <a:endParaRPr lang="en-US" altLang="ko-KR" sz="1600" b="1" dirty="0" smtClean="0"/>
                    </a:p>
                    <a:p>
                      <a:pPr algn="ctr"/>
                      <a:r>
                        <a:rPr lang="ko-KR" altLang="en-US" sz="1600" b="1" dirty="0" smtClean="0"/>
                        <a:t> 경고 메시지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1-2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메일 주소</a:t>
                      </a:r>
                      <a:r>
                        <a:rPr lang="ko-KR" altLang="en-US" sz="1500" b="1" baseline="0" dirty="0" smtClean="0"/>
                        <a:t> 형식 불 일치</a:t>
                      </a:r>
                      <a:r>
                        <a:rPr lang="ko-KR" altLang="en-US" sz="1500" b="1" dirty="0" smtClean="0"/>
                        <a:t> 시</a:t>
                      </a:r>
                      <a:endParaRPr lang="ko-KR" altLang="en-US" sz="1500" b="1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해당 항목 입력란 우측에</a:t>
                      </a:r>
                      <a:endParaRPr lang="en-US" altLang="ko-KR" sz="1500" b="1" dirty="0" smtClean="0"/>
                    </a:p>
                    <a:p>
                      <a:pPr algn="ctr"/>
                      <a:r>
                        <a:rPr lang="ko-KR" altLang="en-US" sz="1500" b="1" dirty="0" smtClean="0"/>
                        <a:t> 경고메세지 출력</a:t>
                      </a:r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인증 번호 미 기재 시 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3-2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smtClean="0"/>
                        <a:t> 인증 번호가 불 일치 시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500" b="1" dirty="0"/>
                    </a:p>
                  </a:txBody>
                  <a:tcPr anchor="ctr"/>
                </a:tc>
              </a:tr>
              <a:tr h="343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4-1</a:t>
                      </a:r>
                      <a:endParaRPr lang="ko-KR" altLang="en-US" sz="15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 dirty="0" smtClean="0"/>
                        <a:t>ID</a:t>
                      </a:r>
                      <a:r>
                        <a:rPr lang="ko-KR" altLang="en-US" sz="1500" b="1" dirty="0" smtClean="0"/>
                        <a:t> 미 기재 시 </a:t>
                      </a:r>
                      <a:endParaRPr lang="ko-KR" altLang="en-US" sz="15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 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리스트 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3528392" y="95532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52384" y="908720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리스트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00808"/>
            <a:ext cx="7488832" cy="3601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827584" y="1484784"/>
            <a:ext cx="7704856" cy="424847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I(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입장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830125" cy="3852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179512" y="1499298"/>
            <a:ext cx="8830125" cy="40588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528392" y="95532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852384" y="908720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입장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채팅 창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3528392" y="95532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52384" y="908720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채팅 창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024" y="1916832"/>
            <a:ext cx="853345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545124"/>
            <a:ext cx="7439025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타원 9"/>
          <p:cNvSpPr/>
          <p:nvPr/>
        </p:nvSpPr>
        <p:spPr>
          <a:xfrm>
            <a:off x="683568" y="143172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1399329"/>
            <a:ext cx="28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일반 채팅 내용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683568" y="4028171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43608" y="3995772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귓속말 내용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359024" y="1399329"/>
            <a:ext cx="8533456" cy="2376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59024" y="3995772"/>
            <a:ext cx="7957392" cy="220553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채팅 입력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3528392" y="95532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52384" y="908720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채팅 입력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683568" y="1431728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1399329"/>
            <a:ext cx="28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일반 채팅 입력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683568" y="3821439"/>
            <a:ext cx="324000" cy="324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43608" y="3789040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귓속말 입력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464" y="1988840"/>
            <a:ext cx="8079469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395536" y="1351336"/>
            <a:ext cx="8177397" cy="222168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440" y="4276734"/>
            <a:ext cx="8172000" cy="238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395536" y="3789040"/>
            <a:ext cx="8177397" cy="2874128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유저리스트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347896" y="1099376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636360" y="1052736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유저 리스트 </a:t>
            </a:r>
            <a:r>
              <a:rPr lang="en-US" altLang="ko-KR" b="1" dirty="0" smtClean="0"/>
              <a:t>code</a:t>
            </a:r>
            <a:endParaRPr lang="ko-KR" altLang="en-US" b="1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765" y="1494076"/>
            <a:ext cx="8152723" cy="4775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직사각형 38"/>
          <p:cNvSpPr/>
          <p:nvPr/>
        </p:nvSpPr>
        <p:spPr>
          <a:xfrm>
            <a:off x="1043608" y="1494076"/>
            <a:ext cx="7056784" cy="477591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I(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생성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491912" y="1099376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780376" y="1052736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생성 </a:t>
            </a:r>
            <a:r>
              <a:rPr lang="en-US" altLang="ko-KR" b="1" dirty="0" smtClean="0"/>
              <a:t>code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839" y="1600201"/>
            <a:ext cx="8277225" cy="359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445839" y="1600201"/>
            <a:ext cx="8277225" cy="359965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정보 수정 </a:t>
            </a:r>
            <a:r>
              <a:rPr lang="en-US" altLang="ko-KR" b="1" dirty="0" smtClean="0"/>
              <a:t>1)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00808"/>
            <a:ext cx="263997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395536" y="1700808"/>
            <a:ext cx="2664296" cy="237626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6360" y="1763068"/>
            <a:ext cx="461258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419904" y="1700807"/>
            <a:ext cx="5112536" cy="489600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779944" y="1018076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068408" y="971436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정보 수정 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정보 수정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3489920"/>
            <a:ext cx="3161928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타원 6"/>
          <p:cNvSpPr/>
          <p:nvPr/>
        </p:nvSpPr>
        <p:spPr>
          <a:xfrm>
            <a:off x="3779944" y="1018076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68408" y="971436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정보 수정 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5076056" y="3489920"/>
            <a:ext cx="3115320" cy="283845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8408" y="2079826"/>
            <a:ext cx="4823537" cy="50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8512" y="2583954"/>
            <a:ext cx="482343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1719858"/>
            <a:ext cx="4824001" cy="35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직사각형 32"/>
          <p:cNvSpPr/>
          <p:nvPr/>
        </p:nvSpPr>
        <p:spPr>
          <a:xfrm>
            <a:off x="4067944" y="1628800"/>
            <a:ext cx="4824002" cy="144016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794" y="1628800"/>
            <a:ext cx="3689150" cy="4858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/>
          <p:cNvSpPr/>
          <p:nvPr/>
        </p:nvSpPr>
        <p:spPr>
          <a:xfrm>
            <a:off x="800690" y="5949280"/>
            <a:ext cx="1836000" cy="216024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5" idx="3"/>
          </p:cNvCxnSpPr>
          <p:nvPr/>
        </p:nvCxnSpPr>
        <p:spPr>
          <a:xfrm>
            <a:off x="2636690" y="6057292"/>
            <a:ext cx="2439366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0794" y="1628800"/>
            <a:ext cx="3689150" cy="485852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대기실</a:t>
            </a:r>
            <a:r>
              <a:rPr lang="en-US" altLang="ko-KR" b="1" dirty="0" smtClean="0"/>
              <a:t> – </a:t>
            </a:r>
            <a:r>
              <a:rPr lang="ko-KR" altLang="en-US" b="1" dirty="0" smtClean="0"/>
              <a:t>회원탈퇴 </a:t>
            </a:r>
            <a:r>
              <a:rPr lang="en-US" altLang="ko-KR" b="1" dirty="0" smtClean="0"/>
              <a:t>1)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88108"/>
            <a:ext cx="3960439" cy="337849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22" name="타원 21"/>
          <p:cNvSpPr/>
          <p:nvPr/>
        </p:nvSpPr>
        <p:spPr>
          <a:xfrm>
            <a:off x="3419872" y="883352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8</a:t>
            </a:r>
            <a:endParaRPr lang="ko-KR" alt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708336" y="836712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 탈퇴 </a:t>
            </a:r>
            <a:endParaRPr lang="ko-KR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692771"/>
            <a:ext cx="441007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직사각형 30"/>
          <p:cNvSpPr/>
          <p:nvPr/>
        </p:nvSpPr>
        <p:spPr>
          <a:xfrm>
            <a:off x="4427984" y="1692771"/>
            <a:ext cx="4295080" cy="2772271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2498" y="5071070"/>
            <a:ext cx="37814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>
            <a:off x="4442498" y="5071070"/>
            <a:ext cx="4069457" cy="1238250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1187624" y="4165408"/>
            <a:ext cx="0" cy="331012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173110" y="4179922"/>
            <a:ext cx="936104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09214" y="4165408"/>
            <a:ext cx="0" cy="331012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1187624" y="4496420"/>
            <a:ext cx="921590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4499992" y="1296664"/>
            <a:ext cx="324000" cy="279995"/>
          </a:xfrm>
          <a:prstGeom prst="ellipse">
            <a:avLst/>
          </a:prstGeom>
          <a:solidFill>
            <a:srgbClr val="0070C0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499992" y="4661173"/>
            <a:ext cx="324000" cy="279995"/>
          </a:xfrm>
          <a:prstGeom prst="ellipse">
            <a:avLst/>
          </a:prstGeom>
          <a:solidFill>
            <a:srgbClr val="0070C0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699792" y="4712444"/>
            <a:ext cx="324000" cy="279995"/>
          </a:xfrm>
          <a:prstGeom prst="ellipse">
            <a:avLst/>
          </a:prstGeom>
          <a:solidFill>
            <a:srgbClr val="0070C0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75656" y="4712444"/>
            <a:ext cx="324000" cy="279995"/>
          </a:xfrm>
          <a:prstGeom prst="ellipse">
            <a:avLst/>
          </a:prstGeom>
          <a:solidFill>
            <a:srgbClr val="0070C0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2583680" y="4179922"/>
            <a:ext cx="0" cy="331012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554652" y="4179922"/>
            <a:ext cx="484133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024271" y="4179922"/>
            <a:ext cx="0" cy="316498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>
            <a:off x="2569167" y="4510934"/>
            <a:ext cx="469618" cy="0"/>
          </a:xfrm>
          <a:prstGeom prst="line">
            <a:avLst/>
          </a:prstGeom>
          <a:ln w="508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23992" y="1223646"/>
            <a:ext cx="176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확인 버튼</a:t>
            </a:r>
            <a:endParaRPr lang="en-US" altLang="ko-KR" b="1" dirty="0" smtClean="0"/>
          </a:p>
          <a:p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860032" y="4582869"/>
            <a:ext cx="1764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취소 버튼</a:t>
            </a:r>
            <a:endParaRPr lang="en-US" altLang="ko-KR" b="1" dirty="0" smtClean="0"/>
          </a:p>
          <a:p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251520" y="1688108"/>
            <a:ext cx="3960439" cy="3384376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464" y="-27384"/>
            <a:ext cx="8229600" cy="854968"/>
          </a:xfrm>
        </p:spPr>
        <p:txBody>
          <a:bodyPr/>
          <a:lstStyle/>
          <a:p>
            <a:r>
              <a:rPr lang="en-US" altLang="ko-KR" b="1" dirty="0" smtClean="0"/>
              <a:t>4. U I (</a:t>
            </a:r>
            <a:r>
              <a:rPr lang="ko-KR" altLang="en-US" b="1" dirty="0" smtClean="0"/>
              <a:t>대기실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회원탈퇴 </a:t>
            </a:r>
            <a:r>
              <a:rPr lang="en-US" altLang="ko-KR" b="1" dirty="0" smtClean="0"/>
              <a:t>2)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836712"/>
            <a:ext cx="8280920" cy="0"/>
          </a:xfrm>
          <a:prstGeom prst="line">
            <a:avLst/>
          </a:prstGeom>
          <a:ln w="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998468"/>
            <a:ext cx="3829585" cy="271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C:\Users\parisyu\Desktop\mini\UI이미지\회원탈퇴 확인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5" y="3933625"/>
            <a:ext cx="3829585" cy="2857899"/>
          </a:xfrm>
          <a:prstGeom prst="rect">
            <a:avLst/>
          </a:prstGeom>
          <a:noFill/>
        </p:spPr>
      </p:pic>
      <p:sp>
        <p:nvSpPr>
          <p:cNvPr id="13" name="타원 12"/>
          <p:cNvSpPr/>
          <p:nvPr/>
        </p:nvSpPr>
        <p:spPr>
          <a:xfrm>
            <a:off x="4644008" y="955360"/>
            <a:ext cx="288000" cy="288000"/>
          </a:xfrm>
          <a:prstGeom prst="ellipse">
            <a:avLst/>
          </a:prstGeom>
          <a:solidFill>
            <a:srgbClr val="C00000"/>
          </a:solidFill>
          <a:ln w="44450" cmpd="dbl"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932472" y="908720"/>
            <a:ext cx="21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 탈퇴 </a:t>
            </a:r>
            <a:endParaRPr lang="ko-KR" altLang="en-US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1259632" y="3226928"/>
            <a:ext cx="1008112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67744" y="3226928"/>
            <a:ext cx="0" cy="216024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1259632" y="3442952"/>
            <a:ext cx="1008112" cy="0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259632" y="3226928"/>
            <a:ext cx="0" cy="216024"/>
          </a:xfrm>
          <a:prstGeom prst="line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0191" y="1495425"/>
            <a:ext cx="4462289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4430191" y="1412776"/>
            <a:ext cx="4292873" cy="4165823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763688" y="3442952"/>
            <a:ext cx="0" cy="49067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95535" y="980728"/>
            <a:ext cx="3829585" cy="2761672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95535" y="3933625"/>
            <a:ext cx="3829585" cy="2857899"/>
          </a:xfrm>
          <a:prstGeom prst="rect">
            <a:avLst/>
          </a:prstGeom>
          <a:solidFill>
            <a:srgbClr val="C00000">
              <a:alpha val="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00000">
            <a:alpha val="0"/>
          </a:srgbClr>
        </a:solidFill>
        <a:ln w="50800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C00000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9494</TotalTime>
  <Words>3439</Words>
  <Application>Microsoft Office PowerPoint</Application>
  <PresentationFormat>화면 슬라이드 쇼(4:3)</PresentationFormat>
  <Paragraphs>1195</Paragraphs>
  <Slides>113</Slides>
  <Notes>24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14" baseType="lpstr">
      <vt:lpstr>Office 테마</vt:lpstr>
      <vt:lpstr>       장 기 게 임                    팀명 : 덮쳐보니 JAVA       팀원 : 최태산(팀장)          김혜영           이승수             김현회</vt:lpstr>
      <vt:lpstr>목차</vt:lpstr>
      <vt:lpstr>1. 기획</vt:lpstr>
      <vt:lpstr>1 – 1. 개  요</vt:lpstr>
      <vt:lpstr>1 - 2. 마인드맵</vt:lpstr>
      <vt:lpstr>1-3. 요구사항 – 회원 가입(1)</vt:lpstr>
      <vt:lpstr>1-3. 요구사항 – 회원 가입(2)</vt:lpstr>
      <vt:lpstr>1-3. 요구사항 – ID 찾기</vt:lpstr>
      <vt:lpstr>1-3. 요구사항 – PW 찾기</vt:lpstr>
      <vt:lpstr>1-3. 요구사항 – 로그인 화면</vt:lpstr>
      <vt:lpstr>1-3. 요구사항 – 대기실</vt:lpstr>
      <vt:lpstr>1-3. 요구사항 – 대기실(전체 채팅)</vt:lpstr>
      <vt:lpstr>1-3. 요구사항 – 대기실(귓속말)</vt:lpstr>
      <vt:lpstr>1-3. 요구사항 – 대기실(정보 수정)</vt:lpstr>
      <vt:lpstr>1-3. 요구사항 – 대기실(회원 탈퇴1)</vt:lpstr>
      <vt:lpstr>1-3. 요구사항 – 대기실(회원 탈퇴2)</vt:lpstr>
      <vt:lpstr>1-3. 요구사항 – 대기실(방 입장)</vt:lpstr>
      <vt:lpstr>1-3. 요구사항 – 게임 방(방장)</vt:lpstr>
      <vt:lpstr>1-3. 요구사항 – 게임 방(게스트)</vt:lpstr>
      <vt:lpstr>1-3. 요구사항 – 게임 방(채팅)</vt:lpstr>
      <vt:lpstr>1-3. 요구사항 – 게임 방(게임진행)</vt:lpstr>
      <vt:lpstr>1-3. 요구사항 – 게임 방(게임진행)</vt:lpstr>
      <vt:lpstr>1-3. 요구사항 – 게임 중 시간초과</vt:lpstr>
      <vt:lpstr>3. 개발 </vt:lpstr>
      <vt:lpstr>2 – 1. 개발 정보</vt:lpstr>
      <vt:lpstr>2 – 2. 역할 분담</vt:lpstr>
      <vt:lpstr>2 – 3. 시간 계획</vt:lpstr>
      <vt:lpstr>3. 다이어그램</vt:lpstr>
      <vt:lpstr>3 - 1. USER 다이어그램</vt:lpstr>
      <vt:lpstr>3 - 1. USER 다이어그램</vt:lpstr>
      <vt:lpstr>3 - 1. USER 다이어그램</vt:lpstr>
      <vt:lpstr>3 - 1. USER 다이어그램</vt:lpstr>
      <vt:lpstr>sequence 다이어그램 사전 설명</vt:lpstr>
      <vt:lpstr>3-2. sequence 다이어그램(회원가입 1)</vt:lpstr>
      <vt:lpstr>3-2. sequence 다이어그램(회원가입 2)</vt:lpstr>
      <vt:lpstr>3-2. sequence 다이어그램(회원가입 3)</vt:lpstr>
      <vt:lpstr>3-2. sequence 다이어그램(ID 찾기)</vt:lpstr>
      <vt:lpstr>3-2. sequence 다이어그램(PW 찾기)</vt:lpstr>
      <vt:lpstr>3-2. sequence 다이어그램(로그인)</vt:lpstr>
      <vt:lpstr>3-2. sequence 다이어그램(로그 아웃)</vt:lpstr>
      <vt:lpstr>3-2. sequence 다이어그램(정보 수정)</vt:lpstr>
      <vt:lpstr>3-2. sequence 다이어그램(회원 탈퇴)</vt:lpstr>
      <vt:lpstr>3-2. sequence 다이어그램(대기실-채팅)</vt:lpstr>
      <vt:lpstr>3-2. sequence 다이어그램(방 입장)</vt:lpstr>
      <vt:lpstr>3-2. sequence 다이어그램(방 만들기)</vt:lpstr>
      <vt:lpstr>3-2. sequence 다이어그램(게임 방 1)</vt:lpstr>
      <vt:lpstr>3-2. sequence 다이어그램(게임 방 2)</vt:lpstr>
      <vt:lpstr>3-2. sequence 다이어그램(게임 진행 1)</vt:lpstr>
      <vt:lpstr>3-2. sequence 다이어그램(게임 진행 2)</vt:lpstr>
      <vt:lpstr>3-2. sequence 다이어그램(게임 진행 3)</vt:lpstr>
      <vt:lpstr>3-2. sequence 다이어그램(게임 진행 4)</vt:lpstr>
      <vt:lpstr>3-2. sequence 다이어그램(게임 진행 5)</vt:lpstr>
      <vt:lpstr>3-2. sequence 다이어그램(게임 진행 6)</vt:lpstr>
      <vt:lpstr>3-3. Class 다이어그램 (로그인 화면)</vt:lpstr>
      <vt:lpstr>3-3. Class 다이어그램 (정보 수정)</vt:lpstr>
      <vt:lpstr>3-3. Class 다이어그램 (회원 탈퇴)</vt:lpstr>
      <vt:lpstr>3-3. Class 다이어그램 (게임 방 1)</vt:lpstr>
      <vt:lpstr>3-3. Class 다이어그램 (게임 방 2)</vt:lpstr>
      <vt:lpstr>3 - 4. Data-Base 다이어그램 </vt:lpstr>
      <vt:lpstr>슬라이드 60</vt:lpstr>
      <vt:lpstr>4. U I (로그인 화면)</vt:lpstr>
      <vt:lpstr>4. U I (로그인 code)</vt:lpstr>
      <vt:lpstr>4. U I (회원 가입 1)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2)</vt:lpstr>
      <vt:lpstr>4. U I (회원 가입 3)</vt:lpstr>
      <vt:lpstr>4. U I (회원 가입 4)</vt:lpstr>
      <vt:lpstr>4. U I (아이디 찾기 1)</vt:lpstr>
      <vt:lpstr>4. U I (아이디 찾기 2)</vt:lpstr>
      <vt:lpstr>4. U I (비밀번호 찾기 1)</vt:lpstr>
      <vt:lpstr>4. U I (비밀번호 찾기 2)</vt:lpstr>
      <vt:lpstr>4. U I (비밀번호 찾기 2)</vt:lpstr>
      <vt:lpstr>4. U I ( 대기실 )</vt:lpstr>
      <vt:lpstr>4. U I ( 대기실 – 방 리스트 )</vt:lpstr>
      <vt:lpstr>4. U I(대기실 – 방 입장)</vt:lpstr>
      <vt:lpstr>4. U I (대기실 – 채팅 창)</vt:lpstr>
      <vt:lpstr>4. U I (대기실 – 채팅 입력)</vt:lpstr>
      <vt:lpstr>4. U I (대기실 – 유저리스트)</vt:lpstr>
      <vt:lpstr>4. U I(대기실 – 방 생성)</vt:lpstr>
      <vt:lpstr>4. U I (대기실 – 정보 수정 1)</vt:lpstr>
      <vt:lpstr>4. U I (대기실 – 정보 수정 2)</vt:lpstr>
      <vt:lpstr>4. U I (대기실 – 회원탈퇴 1)</vt:lpstr>
      <vt:lpstr>4. U I (대기실 – 회원탈퇴 2)</vt:lpstr>
      <vt:lpstr>4. U I (대기실 – 로그아웃,내 정보)</vt:lpstr>
      <vt:lpstr>4. U I (게임방)</vt:lpstr>
      <vt:lpstr>4. U I (게임방 – 전체 제한 시간)</vt:lpstr>
      <vt:lpstr>4. U I (대기실 –개인 제한 시간)</vt:lpstr>
      <vt:lpstr>4. U I (대기실 – 준비(시작)버튼)</vt:lpstr>
      <vt:lpstr>4. U I (게임방 – 턴 넘기기)</vt:lpstr>
      <vt:lpstr>4. U I (게임방 - 기권)</vt:lpstr>
      <vt:lpstr>4. U I (게임 진행 – 포진 선택)</vt:lpstr>
      <vt:lpstr>4. U I (게임 진행 - 이동)</vt:lpstr>
      <vt:lpstr>4. U I (게임 진행 – 말 제거)</vt:lpstr>
      <vt:lpstr>4. U I (게임 진행 - 장군)</vt:lpstr>
      <vt:lpstr>4. U I (게임 진행 - 멍군)</vt:lpstr>
      <vt:lpstr>4. U I (게임 진행 – 승리,패배)</vt:lpstr>
      <vt:lpstr>슬라이드 113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장 기 게 임            팀명 : 덮쳐보니 JAVA        팀원 : 최태산(팀장)          임철규           이승수             김현회</dc:title>
  <dc:creator>parisyu</dc:creator>
  <cp:lastModifiedBy>parisyu</cp:lastModifiedBy>
  <cp:revision>711</cp:revision>
  <dcterms:created xsi:type="dcterms:W3CDTF">2014-07-10T11:51:15Z</dcterms:created>
  <dcterms:modified xsi:type="dcterms:W3CDTF">2014-10-10T20:30:53Z</dcterms:modified>
</cp:coreProperties>
</file>